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0" r:id="rId4"/>
    <p:sldId id="311" r:id="rId5"/>
    <p:sldId id="312" r:id="rId6"/>
    <p:sldId id="313" r:id="rId7"/>
    <p:sldId id="314" r:id="rId8"/>
    <p:sldId id="315" r:id="rId9"/>
    <p:sldId id="259" r:id="rId10"/>
    <p:sldId id="316" r:id="rId11"/>
    <p:sldId id="317" r:id="rId12"/>
    <p:sldId id="318" r:id="rId13"/>
    <p:sldId id="319" r:id="rId14"/>
    <p:sldId id="260" r:id="rId15"/>
    <p:sldId id="320" r:id="rId16"/>
    <p:sldId id="321" r:id="rId17"/>
    <p:sldId id="261" r:id="rId18"/>
    <p:sldId id="322" r:id="rId19"/>
    <p:sldId id="323" r:id="rId20"/>
    <p:sldId id="287" r:id="rId21"/>
    <p:sldId id="324" r:id="rId22"/>
    <p:sldId id="325" r:id="rId23"/>
    <p:sldId id="326" r:id="rId24"/>
    <p:sldId id="288" r:id="rId25"/>
    <p:sldId id="327" r:id="rId26"/>
    <p:sldId id="328" r:id="rId27"/>
    <p:sldId id="329" r:id="rId28"/>
    <p:sldId id="330" r:id="rId29"/>
    <p:sldId id="331" r:id="rId30"/>
    <p:sldId id="332" r:id="rId31"/>
    <p:sldId id="333" r:id="rId32"/>
    <p:sldId id="289" r:id="rId33"/>
    <p:sldId id="338" r:id="rId34"/>
    <p:sldId id="339" r:id="rId35"/>
    <p:sldId id="340" r:id="rId36"/>
    <p:sldId id="341" r:id="rId37"/>
    <p:sldId id="342" r:id="rId38"/>
    <p:sldId id="343" r:id="rId39"/>
    <p:sldId id="344" r:id="rId40"/>
    <p:sldId id="345" r:id="rId41"/>
    <p:sldId id="346" r:id="rId42"/>
    <p:sldId id="347" r:id="rId43"/>
    <p:sldId id="348" r:id="rId44"/>
    <p:sldId id="334" r:id="rId45"/>
    <p:sldId id="349" r:id="rId46"/>
    <p:sldId id="350" r:id="rId47"/>
    <p:sldId id="351" r:id="rId48"/>
    <p:sldId id="352" r:id="rId49"/>
    <p:sldId id="353" r:id="rId50"/>
    <p:sldId id="354" r:id="rId51"/>
    <p:sldId id="355" r:id="rId52"/>
    <p:sldId id="335" r:id="rId53"/>
    <p:sldId id="357" r:id="rId54"/>
    <p:sldId id="336" r:id="rId55"/>
    <p:sldId id="359" r:id="rId56"/>
    <p:sldId id="360" r:id="rId57"/>
    <p:sldId id="361" r:id="rId5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4291"/>
    <a:srgbClr val="004F72"/>
    <a:srgbClr val="B71963"/>
    <a:srgbClr val="E4007C"/>
    <a:srgbClr val="0077AA"/>
    <a:srgbClr val="009EE3"/>
    <a:srgbClr val="7EA04F"/>
    <a:srgbClr val="798D5F"/>
    <a:srgbClr val="EC779E"/>
    <a:srgbClr val="9A6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0CFC82A-9774-44E7-8CE1-43745CE6AC55}" type="datetimeFigureOut">
              <a:rPr lang="es-ES" smtClean="0"/>
              <a:pPr/>
              <a:t>21/05/2014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4A1BFB9-3E20-4D3C-975A-47EC832F86B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CFC82A-9774-44E7-8CE1-43745CE6AC55}" type="datetimeFigureOut">
              <a:rPr lang="es-ES" smtClean="0"/>
              <a:pPr/>
              <a:t>21/05/2014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4A1BFB9-3E20-4D3C-975A-47EC832F86B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CFC82A-9774-44E7-8CE1-43745CE6AC55}" type="datetimeFigureOut">
              <a:rPr lang="es-ES" smtClean="0"/>
              <a:pPr/>
              <a:t>21/05/2014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4A1BFB9-3E20-4D3C-975A-47EC832F86B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CFC82A-9774-44E7-8CE1-43745CE6AC55}" type="datetimeFigureOut">
              <a:rPr lang="es-ES" smtClean="0"/>
              <a:pPr/>
              <a:t>21/05/2014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4A1BFB9-3E20-4D3C-975A-47EC832F86B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0CFC82A-9774-44E7-8CE1-43745CE6AC55}" type="datetimeFigureOut">
              <a:rPr lang="es-ES" smtClean="0"/>
              <a:pPr/>
              <a:t>21/05/2014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4A1BFB9-3E20-4D3C-975A-47EC832F86B9}"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0CFC82A-9774-44E7-8CE1-43745CE6AC55}" type="datetimeFigureOut">
              <a:rPr lang="es-ES" smtClean="0"/>
              <a:pPr/>
              <a:t>21/05/2014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4A1BFB9-3E20-4D3C-975A-47EC832F86B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0CFC82A-9774-44E7-8CE1-43745CE6AC55}" type="datetimeFigureOut">
              <a:rPr lang="es-ES" smtClean="0"/>
              <a:pPr/>
              <a:t>21/05/2014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4A1BFB9-3E20-4D3C-975A-47EC832F86B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0CFC82A-9774-44E7-8CE1-43745CE6AC55}" type="datetimeFigureOut">
              <a:rPr lang="es-ES" smtClean="0"/>
              <a:pPr/>
              <a:t>21/05/2014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4A1BFB9-3E20-4D3C-975A-47EC832F86B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CFC82A-9774-44E7-8CE1-43745CE6AC55}" type="datetimeFigureOut">
              <a:rPr lang="es-ES" smtClean="0"/>
              <a:pPr/>
              <a:t>21/05/2014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4A1BFB9-3E20-4D3C-975A-47EC832F86B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CFC82A-9774-44E7-8CE1-43745CE6AC55}" type="datetimeFigureOut">
              <a:rPr lang="es-ES" smtClean="0"/>
              <a:pPr/>
              <a:t>21/05/2014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4A1BFB9-3E20-4D3C-975A-47EC832F86B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CFC82A-9774-44E7-8CE1-43745CE6AC55}" type="datetimeFigureOut">
              <a:rPr lang="es-ES" smtClean="0"/>
              <a:pPr/>
              <a:t>21/05/2014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4A1BFB9-3E20-4D3C-975A-47EC832F86B9}"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FC82A-9774-44E7-8CE1-43745CE6AC55}" type="datetimeFigureOut">
              <a:rPr lang="es-ES" smtClean="0"/>
              <a:pPr/>
              <a:t>21/05/2014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1BFB9-3E20-4D3C-975A-47EC832F86B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ratula Inicial .jpg"/>
          <p:cNvPicPr>
            <a:picLocks/>
          </p:cNvPicPr>
          <p:nvPr/>
        </p:nvPicPr>
        <p:blipFill>
          <a:blip r:embed="rId2"/>
          <a:stretch>
            <a:fillRect/>
          </a:stretch>
        </p:blipFill>
        <p:spPr>
          <a:xfrm>
            <a:off x="30834" y="0"/>
            <a:ext cx="9143998" cy="6861600"/>
          </a:xfrm>
          <a:prstGeom prst="rect">
            <a:avLst/>
          </a:prstGeom>
        </p:spPr>
      </p:pic>
      <p:sp>
        <p:nvSpPr>
          <p:cNvPr id="5" name="2 Subtítulo"/>
          <p:cNvSpPr>
            <a:spLocks noGrp="1"/>
          </p:cNvSpPr>
          <p:nvPr>
            <p:ph type="ctrTitle"/>
          </p:nvPr>
        </p:nvSpPr>
        <p:spPr>
          <a:xfrm>
            <a:off x="2483767" y="3122965"/>
            <a:ext cx="6336705" cy="1431161"/>
          </a:xfrm>
        </p:spPr>
        <p:txBody>
          <a:bodyPr wrap="square" lIns="0" tIns="0" rIns="0" bIns="0" anchor="t" anchorCtr="0">
            <a:spAutoFit/>
          </a:bodyPr>
          <a:lstStyle/>
          <a:p>
            <a:pPr algn="l"/>
            <a:r>
              <a:rPr lang="es-ES_tradnl" sz="3100" b="1" dirty="0">
                <a:solidFill>
                  <a:srgbClr val="3D4999"/>
                </a:solidFill>
                <a:latin typeface="Arial Unicode MS" panose="020B0604020202020204" pitchFamily="34" charset="-128"/>
                <a:ea typeface="Arial Unicode MS" panose="020B0604020202020204" pitchFamily="34" charset="-128"/>
                <a:cs typeface="Arial Unicode MS" panose="020B0604020202020204" pitchFamily="34" charset="-128"/>
              </a:rPr>
              <a:t>TALLER DE CAPACITACIÓN </a:t>
            </a:r>
            <a:r>
              <a:rPr lang="es-ES_tradnl" sz="3100" b="1" dirty="0" smtClean="0">
                <a:solidFill>
                  <a:srgbClr val="3D4999"/>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es-ES_tradnl" sz="3100" b="1" dirty="0" smtClean="0">
                <a:solidFill>
                  <a:srgbClr val="3D4999"/>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s-ES_tradnl" sz="3100" b="1" dirty="0" smtClean="0">
                <a:solidFill>
                  <a:srgbClr val="3D4999"/>
                </a:solidFill>
                <a:latin typeface="Arial Unicode MS" panose="020B0604020202020204" pitchFamily="34" charset="-128"/>
                <a:ea typeface="Arial Unicode MS" panose="020B0604020202020204" pitchFamily="34" charset="-128"/>
                <a:cs typeface="Arial Unicode MS" panose="020B0604020202020204" pitchFamily="34" charset="-128"/>
              </a:rPr>
              <a:t>EN PLANIFICACIÓN / PROGRAMACIÓN</a:t>
            </a:r>
            <a:endParaRPr lang="es-ES" sz="3100" b="1" dirty="0">
              <a:solidFill>
                <a:srgbClr val="004F72"/>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_tradnl" sz="2400" b="1" dirty="0" smtClean="0">
                <a:solidFill>
                  <a:srgbClr val="9A6979"/>
                </a:solidFill>
                <a:latin typeface="Arial" pitchFamily="34" charset="0"/>
                <a:cs typeface="Arial" pitchFamily="34" charset="0"/>
              </a:rPr>
              <a:t>PLANIFICACIÓN TRADICIONAL</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247650" y="1663700"/>
            <a:ext cx="8467754" cy="428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9A6979"/>
              </a:buClr>
              <a:buFont typeface="Wingdings" panose="05000000000000000000" pitchFamily="2" charset="2"/>
              <a:buChar char="Ø"/>
            </a:pPr>
            <a:r>
              <a:rPr lang="es-ES_tradnl" altLang="es-AR" sz="2800" b="1" dirty="0">
                <a:latin typeface="Arial Unicode MS" panose="020B0604020202020204" pitchFamily="34" charset="-128"/>
                <a:ea typeface="Arial Unicode MS" panose="020B0604020202020204" pitchFamily="34" charset="-128"/>
                <a:cs typeface="Arial Unicode MS" panose="020B0604020202020204" pitchFamily="34" charset="-128"/>
              </a:rPr>
              <a:t>Centralista = </a:t>
            </a:r>
            <a:r>
              <a:rPr lang="pt-BR" altLang="es-AR" sz="2800" dirty="0">
                <a:latin typeface="Arial Unicode MS" panose="020B0604020202020204" pitchFamily="34" charset="-128"/>
                <a:ea typeface="Arial Unicode MS" panose="020B0604020202020204" pitchFamily="34" charset="-128"/>
                <a:cs typeface="Arial Unicode MS" panose="020B0604020202020204" pitchFamily="34" charset="-128"/>
              </a:rPr>
              <a:t>Estado como </a:t>
            </a:r>
            <a:r>
              <a:rPr lang="es-ES" altLang="es-AR" sz="2800" dirty="0">
                <a:latin typeface="Arial Unicode MS" panose="020B0604020202020204" pitchFamily="34" charset="-128"/>
                <a:ea typeface="Arial Unicode MS" panose="020B0604020202020204" pitchFamily="34" charset="-128"/>
                <a:cs typeface="Arial Unicode MS" panose="020B0604020202020204" pitchFamily="34" charset="-128"/>
              </a:rPr>
              <a:t>actor</a:t>
            </a:r>
            <a:r>
              <a:rPr lang="pt-BR" altLang="es-AR" sz="2800" dirty="0">
                <a:latin typeface="Arial Unicode MS" panose="020B0604020202020204" pitchFamily="34" charset="-128"/>
                <a:ea typeface="Arial Unicode MS" panose="020B0604020202020204" pitchFamily="34" charset="-128"/>
                <a:cs typeface="Arial Unicode MS" panose="020B0604020202020204" pitchFamily="34" charset="-128"/>
              </a:rPr>
              <a:t> central o único.</a:t>
            </a:r>
            <a:endParaRPr lang="es-ES" altLang="es-AR" sz="2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9A6979"/>
              </a:buClr>
              <a:buFont typeface="Wingdings" panose="05000000000000000000" pitchFamily="2" charset="2"/>
              <a:buChar char="Ø"/>
            </a:pPr>
            <a:r>
              <a:rPr lang="es-ES_tradnl" altLang="es-AR" sz="2800" b="1" dirty="0">
                <a:latin typeface="Arial Unicode MS" panose="020B0604020202020204" pitchFamily="34" charset="-128"/>
                <a:ea typeface="Arial Unicode MS" panose="020B0604020202020204" pitchFamily="34" charset="-128"/>
                <a:cs typeface="Arial Unicode MS" panose="020B0604020202020204" pitchFamily="34" charset="-128"/>
              </a:rPr>
              <a:t>Tecnocrática = </a:t>
            </a:r>
            <a:r>
              <a:rPr lang="es-AR" altLang="es-AR" sz="2800" dirty="0">
                <a:latin typeface="Arial Unicode MS" panose="020B0604020202020204" pitchFamily="34" charset="-128"/>
                <a:ea typeface="Arial Unicode MS" panose="020B0604020202020204" pitchFamily="34" charset="-128"/>
                <a:cs typeface="Arial Unicode MS" panose="020B0604020202020204" pitchFamily="34" charset="-128"/>
              </a:rPr>
              <a:t>L</a:t>
            </a:r>
            <a:r>
              <a:rPr lang="es-ES_tradnl" altLang="es-AR" sz="2800" dirty="0">
                <a:latin typeface="Arial Unicode MS" panose="020B0604020202020204" pitchFamily="34" charset="-128"/>
                <a:ea typeface="Arial Unicode MS" panose="020B0604020202020204" pitchFamily="34" charset="-128"/>
                <a:cs typeface="Arial Unicode MS" panose="020B0604020202020204" pitchFamily="34" charset="-128"/>
              </a:rPr>
              <a:t>os técnicos saben y definen las necesidades de la población, identifican sus prioridades y plantean las soluciones.</a:t>
            </a:r>
            <a:endParaRPr lang="es-ES" altLang="es-AR" sz="2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9A6979"/>
              </a:buClr>
              <a:buFont typeface="Wingdings" panose="05000000000000000000" pitchFamily="2" charset="2"/>
              <a:buChar char="Ø"/>
            </a:pPr>
            <a:r>
              <a:rPr lang="es-ES_tradnl" altLang="es-AR" sz="2800" b="1" dirty="0">
                <a:latin typeface="Arial Unicode MS" panose="020B0604020202020204" pitchFamily="34" charset="-128"/>
                <a:ea typeface="Arial Unicode MS" panose="020B0604020202020204" pitchFamily="34" charset="-128"/>
                <a:cs typeface="Arial Unicode MS" panose="020B0604020202020204" pitchFamily="34" charset="-128"/>
              </a:rPr>
              <a:t>Autoritaria = </a:t>
            </a:r>
            <a:r>
              <a:rPr lang="es-AR" altLang="es-AR" sz="2800" dirty="0">
                <a:latin typeface="Arial Unicode MS" panose="020B0604020202020204" pitchFamily="34" charset="-128"/>
                <a:ea typeface="Arial Unicode MS" panose="020B0604020202020204" pitchFamily="34" charset="-128"/>
                <a:cs typeface="Arial Unicode MS" panose="020B0604020202020204" pitchFamily="34" charset="-128"/>
              </a:rPr>
              <a:t>S</a:t>
            </a:r>
            <a:r>
              <a:rPr lang="es-ES_tradnl" altLang="es-AR" sz="2800" dirty="0">
                <a:latin typeface="Arial Unicode MS" panose="020B0604020202020204" pitchFamily="34" charset="-128"/>
                <a:ea typeface="Arial Unicode MS" panose="020B0604020202020204" pitchFamily="34" charset="-128"/>
                <a:cs typeface="Arial Unicode MS" panose="020B0604020202020204" pitchFamily="34" charset="-128"/>
              </a:rPr>
              <a:t>e basa en la autoridad y el poder coercitivo del Estado (o de niveles centrales).</a:t>
            </a:r>
            <a:endParaRPr lang="es-ES" altLang="es-AR" sz="2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9A6979"/>
              </a:buClr>
              <a:buFont typeface="Wingdings" panose="05000000000000000000" pitchFamily="2" charset="2"/>
              <a:buChar char="Ø"/>
            </a:pPr>
            <a:r>
              <a:rPr lang="es-ES_tradnl" altLang="es-AR" sz="2800" b="1" dirty="0">
                <a:latin typeface="Arial Unicode MS" panose="020B0604020202020204" pitchFamily="34" charset="-128"/>
                <a:ea typeface="Arial Unicode MS" panose="020B0604020202020204" pitchFamily="34" charset="-128"/>
                <a:cs typeface="Arial Unicode MS" panose="020B0604020202020204" pitchFamily="34" charset="-128"/>
              </a:rPr>
              <a:t>Estática = </a:t>
            </a:r>
            <a:r>
              <a:rPr lang="es-ES_tradnl" altLang="es-AR" sz="2800" dirty="0">
                <a:latin typeface="Arial Unicode MS" panose="020B0604020202020204" pitchFamily="34" charset="-128"/>
                <a:ea typeface="Arial Unicode MS" panose="020B0604020202020204" pitchFamily="34" charset="-128"/>
                <a:cs typeface="Arial Unicode MS" panose="020B0604020202020204" pitchFamily="34" charset="-128"/>
              </a:rPr>
              <a:t>Supone escenarios estables.</a:t>
            </a:r>
            <a:endParaRPr lang="es-ES" altLang="es-AR" sz="2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9A6979"/>
              </a:buClr>
              <a:buFont typeface="Wingdings" panose="05000000000000000000" pitchFamily="2" charset="2"/>
              <a:buChar char="Ø"/>
            </a:pPr>
            <a:r>
              <a:rPr lang="es-ES_tradnl" altLang="es-AR" sz="2800" b="1" dirty="0">
                <a:latin typeface="Arial Unicode MS" panose="020B0604020202020204" pitchFamily="34" charset="-128"/>
                <a:ea typeface="Arial Unicode MS" panose="020B0604020202020204" pitchFamily="34" charset="-128"/>
                <a:cs typeface="Arial Unicode MS" panose="020B0604020202020204" pitchFamily="34" charset="-128"/>
              </a:rPr>
              <a:t>Normativa = </a:t>
            </a:r>
            <a:r>
              <a:rPr lang="es-ES_tradnl" altLang="es-AR" sz="2800" dirty="0">
                <a:latin typeface="Arial Unicode MS" panose="020B0604020202020204" pitchFamily="34" charset="-128"/>
                <a:ea typeface="Arial Unicode MS" panose="020B0604020202020204" pitchFamily="34" charset="-128"/>
                <a:cs typeface="Arial Unicode MS" panose="020B0604020202020204" pitchFamily="34" charset="-128"/>
              </a:rPr>
              <a:t>Supone previsibilidad de las relaciones sociales y comportamientos, excluye la incertidumbre.</a:t>
            </a:r>
            <a:endParaRPr lang="es-ES" altLang="es-AR"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9633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_tradnl" sz="2400" b="1" dirty="0" smtClean="0">
                <a:solidFill>
                  <a:srgbClr val="9A6979"/>
                </a:solidFill>
                <a:latin typeface="Arial" pitchFamily="34" charset="0"/>
                <a:cs typeface="Arial" pitchFamily="34" charset="0"/>
              </a:rPr>
              <a:t>PLANIFICACIÓN ESTRATÉGICA</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320675" y="1663700"/>
            <a:ext cx="8394729" cy="428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9A6979"/>
              </a:buClr>
              <a:buFont typeface="Wingdings" panose="05000000000000000000" pitchFamily="2" charset="2"/>
              <a:buChar char="Ø"/>
            </a:pP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Considera posibles </a:t>
            </a:r>
            <a:r>
              <a:rPr lang="es-ES_tradnl"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escenarios</a:t>
            </a: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alternativos.</a:t>
            </a:r>
            <a:endPar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9A6979"/>
              </a:buClr>
              <a:buFont typeface="Wingdings" panose="05000000000000000000" pitchFamily="2" charset="2"/>
              <a:buChar char="Ø"/>
            </a:pP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Reconoce la</a:t>
            </a:r>
            <a:r>
              <a:rPr lang="es-ES_tradnl"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 complejidad</a:t>
            </a: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de los sistemas sociales. </a:t>
            </a:r>
            <a:endPar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9A6979"/>
              </a:buClr>
              <a:buFont typeface="Wingdings" panose="05000000000000000000" pitchFamily="2" charset="2"/>
              <a:buChar char="Ø"/>
            </a:pP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Incluye</a:t>
            </a:r>
            <a:r>
              <a:rPr lang="es-ES_tradnl"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 análisis del contexto.</a:t>
            </a: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9A6979"/>
              </a:buClr>
              <a:buFont typeface="Wingdings" panose="05000000000000000000" pitchFamily="2" charset="2"/>
              <a:buChar char="Ø"/>
            </a:pP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Realiza</a:t>
            </a:r>
            <a:r>
              <a:rPr lang="es-ES_tradnl"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 análisis situacional</a:t>
            </a:r>
            <a:r>
              <a:rPr lang="es-ES_tradnl" altLang="es-AR" sz="2400" i="1"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en función de las diversas racionalidades e intereses de los actores en juego. </a:t>
            </a:r>
            <a:endPar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9A6979"/>
              </a:buClr>
              <a:buFont typeface="Wingdings" panose="05000000000000000000" pitchFamily="2" charset="2"/>
              <a:buChar char="Ø"/>
            </a:pP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Interesa lograr una</a:t>
            </a:r>
            <a:r>
              <a:rPr lang="es-ES_tradnl" altLang="es-AR" sz="2400" i="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ES_tradnl"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visión compartida</a:t>
            </a: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entre los sujetos que participan en la formulación y ejecución. </a:t>
            </a:r>
            <a:endPar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9A6979"/>
              </a:buClr>
              <a:buFont typeface="Wingdings" panose="05000000000000000000" pitchFamily="2" charset="2"/>
              <a:buChar char="Ø"/>
            </a:pP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Previsión de </a:t>
            </a:r>
            <a:r>
              <a:rPr lang="es-ES_tradnl"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oposiciones e incertidumbres</a:t>
            </a: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que surgirán. </a:t>
            </a:r>
            <a:endPar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9A6979"/>
              </a:buClr>
              <a:buFont typeface="Wingdings" panose="05000000000000000000" pitchFamily="2" charset="2"/>
              <a:buChar char="Ø"/>
            </a:pP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Incluye la</a:t>
            </a:r>
            <a:r>
              <a:rPr lang="es-ES_tradnl"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 construcción de la viabilidad</a:t>
            </a: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durante todo el ciclo de la gestión. </a:t>
            </a:r>
            <a:endPar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9A6979"/>
              </a:buClr>
              <a:buFont typeface="Wingdings" panose="05000000000000000000" pitchFamily="2" charset="2"/>
              <a:buChar char="Ø"/>
            </a:pP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Se realizan </a:t>
            </a:r>
            <a:r>
              <a:rPr lang="es-ES_tradnl"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reformulaciones periódicas</a:t>
            </a: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Font typeface="Wingdings" panose="05000000000000000000" pitchFamily="2" charset="2"/>
              <a:buChar char="Ø"/>
            </a:pPr>
            <a:endParaRPr lang="es-ES" altLang="es-AR"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24640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_tradnl" sz="2400" b="1" dirty="0" smtClean="0">
                <a:solidFill>
                  <a:srgbClr val="9A6979"/>
                </a:solidFill>
                <a:latin typeface="Arial" pitchFamily="34" charset="0"/>
                <a:cs typeface="Arial" pitchFamily="34" charset="0"/>
              </a:rPr>
              <a:t>PLANIFICACIÓN PARTICIPATIVA</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247650" y="1663700"/>
            <a:ext cx="8356798" cy="4286250"/>
          </a:xfrm>
          <a:prstGeom prst="rect">
            <a:avLst/>
          </a:prstGeom>
          <a:solidFill>
            <a:srgbClr val="FFFFFF"/>
          </a:solid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457200" indent="-457200" algn="just">
              <a:buClr>
                <a:srgbClr val="9A6979"/>
              </a:buClr>
              <a:buFont typeface="Wingdings" pitchFamily="2" charset="2"/>
              <a:buChar char="Ø"/>
              <a:defRPr/>
            </a:pPr>
            <a:r>
              <a:rPr lang="es-AR" sz="2800" dirty="0" smtClean="0">
                <a:latin typeface="Arial Unicode MS" pitchFamily="34" charset="-128"/>
                <a:ea typeface="Arial Unicode MS" pitchFamily="34" charset="-128"/>
                <a:cs typeface="Arial Unicode MS" pitchFamily="34" charset="-128"/>
              </a:rPr>
              <a:t>Implica el</a:t>
            </a:r>
            <a:r>
              <a:rPr lang="es-AR" sz="2800" b="1" dirty="0" smtClean="0">
                <a:latin typeface="Arial Unicode MS" pitchFamily="34" charset="-128"/>
                <a:ea typeface="Arial Unicode MS" pitchFamily="34" charset="-128"/>
                <a:cs typeface="Arial Unicode MS" pitchFamily="34" charset="-128"/>
              </a:rPr>
              <a:t> </a:t>
            </a:r>
            <a:r>
              <a:rPr lang="es-AR" sz="2800" dirty="0" smtClean="0">
                <a:latin typeface="Arial Unicode MS" pitchFamily="34" charset="-128"/>
                <a:ea typeface="Arial Unicode MS" pitchFamily="34" charset="-128"/>
                <a:cs typeface="Arial Unicode MS" pitchFamily="34" charset="-128"/>
              </a:rPr>
              <a:t>involucramiento de los destinatarios y otros actores implicados, en todos o algunos de los pasos de la formulación de una intervención.</a:t>
            </a:r>
          </a:p>
          <a:p>
            <a:pPr marL="457200" indent="-457200" algn="just">
              <a:buClr>
                <a:srgbClr val="9A6979"/>
              </a:buClr>
              <a:buFont typeface="Wingdings" pitchFamily="2" charset="2"/>
              <a:buChar char="Ø"/>
              <a:defRPr/>
            </a:pPr>
            <a:r>
              <a:rPr lang="es-AR" sz="2800" dirty="0" smtClean="0">
                <a:latin typeface="Arial Unicode MS" pitchFamily="34" charset="-128"/>
                <a:ea typeface="Arial Unicode MS" pitchFamily="34" charset="-128"/>
                <a:cs typeface="Arial Unicode MS" pitchFamily="34" charset="-128"/>
              </a:rPr>
              <a:t>Genera </a:t>
            </a:r>
            <a:r>
              <a:rPr lang="es-ES" sz="2800" dirty="0" smtClean="0">
                <a:latin typeface="Arial Unicode MS" pitchFamily="34" charset="-128"/>
                <a:ea typeface="Arial Unicode MS" pitchFamily="34" charset="-128"/>
                <a:cs typeface="Arial Unicode MS" pitchFamily="34" charset="-128"/>
              </a:rPr>
              <a:t>escenarios de interacción de diferentes actores sociales con intereses y perspectivas también distintas. </a:t>
            </a:r>
          </a:p>
          <a:p>
            <a:pPr marL="457200" indent="-457200" algn="just">
              <a:buClr>
                <a:srgbClr val="9A6979"/>
              </a:buClr>
              <a:buFont typeface="Wingdings" pitchFamily="2" charset="2"/>
              <a:buChar char="Ø"/>
              <a:defRPr/>
            </a:pPr>
            <a:r>
              <a:rPr lang="es-ES" sz="2800" dirty="0" smtClean="0">
                <a:latin typeface="Arial Unicode MS" pitchFamily="34" charset="-128"/>
                <a:ea typeface="Arial Unicode MS" pitchFamily="34" charset="-128"/>
                <a:cs typeface="Arial Unicode MS" pitchFamily="34" charset="-128"/>
              </a:rPr>
              <a:t>Promueve democratización y ciudadanía.</a:t>
            </a:r>
          </a:p>
          <a:p>
            <a:pPr marL="457200" indent="-457200" algn="just">
              <a:buClr>
                <a:srgbClr val="9A6979"/>
              </a:buClr>
              <a:buFont typeface="Wingdings" pitchFamily="2" charset="2"/>
              <a:buChar char="Ø"/>
              <a:defRPr/>
            </a:pPr>
            <a:r>
              <a:rPr lang="es-ES" sz="2800" dirty="0" smtClean="0">
                <a:latin typeface="Arial Unicode MS" pitchFamily="34" charset="-128"/>
                <a:ea typeface="Arial Unicode MS" pitchFamily="34" charset="-128"/>
                <a:cs typeface="Arial Unicode MS" pitchFamily="34" charset="-128"/>
              </a:rPr>
              <a:t>Viabiliza la gestión ulterior.</a:t>
            </a:r>
          </a:p>
          <a:p>
            <a:pPr marL="457200" indent="-457200" algn="just">
              <a:buClr>
                <a:srgbClr val="9A6979"/>
              </a:buClr>
              <a:buFont typeface="Wingdings" pitchFamily="2" charset="2"/>
              <a:buChar char="Ø"/>
              <a:defRPr/>
            </a:pPr>
            <a:r>
              <a:rPr lang="es-ES" sz="2800" dirty="0" smtClean="0">
                <a:latin typeface="Arial Unicode MS" pitchFamily="34" charset="-128"/>
                <a:ea typeface="Arial Unicode MS" pitchFamily="34" charset="-128"/>
                <a:cs typeface="Arial Unicode MS" pitchFamily="34" charset="-128"/>
              </a:rPr>
              <a:t>Se apoya en dinámicas grupales.</a:t>
            </a:r>
          </a:p>
          <a:p>
            <a:pPr algn="just">
              <a:defRPr/>
            </a:pPr>
            <a:endParaRPr lang="es-ES" sz="2800" dirty="0" smtClean="0">
              <a:latin typeface="Arial Unicode MS" pitchFamily="34" charset="-128"/>
              <a:ea typeface="Arial Unicode MS" pitchFamily="34" charset="-128"/>
              <a:cs typeface="Arial Unicode MS" pitchFamily="34" charset="-128"/>
            </a:endParaRPr>
          </a:p>
          <a:p>
            <a:pPr algn="just">
              <a:defRPr/>
            </a:pPr>
            <a:r>
              <a:rPr lang="es-ES" sz="2800" dirty="0" smtClean="0">
                <a:latin typeface="Arial Unicode MS" pitchFamily="34" charset="-128"/>
                <a:ea typeface="Arial Unicode MS" pitchFamily="34" charset="-128"/>
                <a:cs typeface="Arial Unicode MS" pitchFamily="34" charset="-128"/>
              </a:rPr>
              <a:t>	</a:t>
            </a:r>
          </a:p>
          <a:p>
            <a:pPr>
              <a:defRPr/>
            </a:pPr>
            <a:endParaRPr lang="es-ES" sz="2400" dirty="0" smtClean="0">
              <a:cs typeface="Arial" charset="0"/>
            </a:endParaRPr>
          </a:p>
        </p:txBody>
      </p:sp>
    </p:spTree>
    <p:extLst>
      <p:ext uri="{BB962C8B-B14F-4D97-AF65-F5344CB8AC3E}">
        <p14:creationId xmlns:p14="http://schemas.microsoft.com/office/powerpoint/2010/main" val="3407840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_tradnl" sz="2400" b="1" dirty="0" smtClean="0">
                <a:solidFill>
                  <a:srgbClr val="9A6979"/>
                </a:solidFill>
                <a:latin typeface="Arial" pitchFamily="34" charset="0"/>
                <a:cs typeface="Arial" pitchFamily="34" charset="0"/>
              </a:rPr>
              <a:t>LA ALTERIDAD = EL OTRO</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247650" y="1519238"/>
            <a:ext cx="8356798" cy="4502150"/>
          </a:xfrm>
          <a:prstGeom prst="rect">
            <a:avLst/>
          </a:prstGeom>
          <a:solidFill>
            <a:srgbClr val="FFFFFF"/>
          </a:solidFill>
          <a:ln>
            <a:noFill/>
          </a:ln>
          <a:extLst/>
        </p:spPr>
        <p:txBody>
          <a:bodyPr/>
          <a:lstStyle>
            <a:lvl1pPr>
              <a:defRPr>
                <a:solidFill>
                  <a:schemeClr val="tx1"/>
                </a:solidFill>
                <a:latin typeface="Calibri" pitchFamily="34" charset="0"/>
              </a:defRPr>
            </a:lvl1pPr>
            <a:lvl2pPr>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defRPr/>
            </a:pPr>
            <a:r>
              <a:rPr lang="es-ES" sz="2200" dirty="0" smtClean="0">
                <a:latin typeface="Arial Unicode MS" pitchFamily="34" charset="-128"/>
                <a:ea typeface="Arial Unicode MS" pitchFamily="34" charset="-128"/>
                <a:cs typeface="Arial Unicode MS" pitchFamily="34" charset="-128"/>
              </a:rPr>
              <a:t>Significa introducir la </a:t>
            </a:r>
            <a:r>
              <a:rPr lang="es-ES" sz="2200" i="1" dirty="0" smtClean="0">
                <a:latin typeface="Arial Unicode MS" pitchFamily="34" charset="-128"/>
                <a:ea typeface="Arial Unicode MS" pitchFamily="34" charset="-128"/>
                <a:cs typeface="Arial Unicode MS" pitchFamily="34" charset="-128"/>
              </a:rPr>
              <a:t>consideración de “los otros”</a:t>
            </a:r>
            <a:r>
              <a:rPr lang="es-ES" sz="2200" dirty="0" smtClean="0">
                <a:latin typeface="Arial Unicode MS" pitchFamily="34" charset="-128"/>
                <a:ea typeface="Arial Unicode MS" pitchFamily="34" charset="-128"/>
                <a:cs typeface="Arial Unicode MS" pitchFamily="34" charset="-128"/>
              </a:rPr>
              <a:t>, dar cuenta de que hay otras lógicas de pensamiento y acción en los actores que directa o indirectamente pueden vincularse al procesamiento de un proyecto (como aliados, opositores o neutrales).</a:t>
            </a:r>
          </a:p>
          <a:p>
            <a:pPr marL="342900" indent="-342900" algn="just">
              <a:buClr>
                <a:srgbClr val="9A6979"/>
              </a:buClr>
              <a:buFont typeface="Wingdings" pitchFamily="2" charset="2"/>
              <a:buChar char="Ø"/>
              <a:defRPr/>
            </a:pPr>
            <a:r>
              <a:rPr lang="es-ES" sz="2200" dirty="0" smtClean="0">
                <a:latin typeface="Arial Unicode MS" pitchFamily="34" charset="-128"/>
                <a:ea typeface="Arial Unicode MS" pitchFamily="34" charset="-128"/>
                <a:cs typeface="Arial Unicode MS" pitchFamily="34" charset="-128"/>
              </a:rPr>
              <a:t>En Planificación Estratégica: los otros como diferentes; opositores o favorecedores, con quienes deben establecerse negociaciones o alianzas. </a:t>
            </a:r>
          </a:p>
          <a:p>
            <a:pPr marL="342900" indent="-342900" algn="just">
              <a:buClr>
                <a:srgbClr val="9A6979"/>
              </a:buClr>
              <a:buFont typeface="Wingdings" pitchFamily="2" charset="2"/>
              <a:buChar char="Ø"/>
              <a:defRPr/>
            </a:pPr>
            <a:r>
              <a:rPr lang="es-ES" sz="2200" dirty="0" smtClean="0">
                <a:latin typeface="Arial Unicode MS" pitchFamily="34" charset="-128"/>
                <a:ea typeface="Arial Unicode MS" pitchFamily="34" charset="-128"/>
                <a:cs typeface="Arial Unicode MS" pitchFamily="34" charset="-128"/>
              </a:rPr>
              <a:t>En Planificación Participativa: los otros como semejantes, ciudadanos con saberes que son complementarios, con derechos y responsabilidades para intervenir en la gestión.</a:t>
            </a:r>
          </a:p>
          <a:p>
            <a:pPr algn="ctr">
              <a:defRPr/>
            </a:pPr>
            <a:endParaRPr lang="es-ES" sz="2200" dirty="0" smtClean="0">
              <a:latin typeface="Arial Unicode MS" pitchFamily="34" charset="-128"/>
              <a:ea typeface="Arial Unicode MS" pitchFamily="34" charset="-128"/>
              <a:cs typeface="Arial Unicode MS" pitchFamily="34" charset="-128"/>
            </a:endParaRPr>
          </a:p>
          <a:p>
            <a:pPr algn="ctr">
              <a:defRPr/>
            </a:pPr>
            <a:endParaRPr lang="es-ES" sz="2200" dirty="0" smtClean="0">
              <a:latin typeface="Arial Unicode MS" pitchFamily="34" charset="-128"/>
              <a:ea typeface="Arial Unicode MS" pitchFamily="34" charset="-128"/>
              <a:cs typeface="Arial Unicode MS" pitchFamily="34" charset="-128"/>
            </a:endParaRPr>
          </a:p>
          <a:p>
            <a:pPr algn="ctr">
              <a:defRPr/>
            </a:pPr>
            <a:r>
              <a:rPr lang="es-ES" sz="2200" dirty="0" smtClean="0">
                <a:latin typeface="Arial Unicode MS" pitchFamily="34" charset="-128"/>
                <a:ea typeface="Arial Unicode MS" pitchFamily="34" charset="-128"/>
                <a:cs typeface="Arial Unicode MS" pitchFamily="34" charset="-128"/>
              </a:rPr>
              <a:t>PLANIFICACIÓN ESTRATÉGICA Y PARTICIPATIVA</a:t>
            </a:r>
          </a:p>
          <a:p>
            <a:pPr>
              <a:defRPr/>
            </a:pPr>
            <a:endParaRPr lang="es-ES" dirty="0" smtClean="0">
              <a:cs typeface="Arial" charset="0"/>
            </a:endParaRPr>
          </a:p>
        </p:txBody>
      </p:sp>
      <p:sp>
        <p:nvSpPr>
          <p:cNvPr id="7" name="5 Flecha abajo"/>
          <p:cNvSpPr/>
          <p:nvPr/>
        </p:nvSpPr>
        <p:spPr>
          <a:xfrm>
            <a:off x="4354513" y="4941888"/>
            <a:ext cx="504825" cy="574675"/>
          </a:xfrm>
          <a:prstGeom prst="downArrow">
            <a:avLst/>
          </a:prstGeom>
          <a:solidFill>
            <a:srgbClr val="9A697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Tree>
    <p:extLst>
      <p:ext uri="{BB962C8B-B14F-4D97-AF65-F5344CB8AC3E}">
        <p14:creationId xmlns:p14="http://schemas.microsoft.com/office/powerpoint/2010/main" val="3590035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 Caratula.jpg"/>
          <p:cNvPicPr>
            <a:picLocks/>
          </p:cNvPicPr>
          <p:nvPr/>
        </p:nvPicPr>
        <p:blipFill>
          <a:blip r:embed="rId2"/>
          <a:stretch>
            <a:fillRect/>
          </a:stretch>
        </p:blipFill>
        <p:spPr>
          <a:xfrm>
            <a:off x="0" y="0"/>
            <a:ext cx="9144000" cy="6859522"/>
          </a:xfrm>
          <a:prstGeom prst="rect">
            <a:avLst/>
          </a:prstGeom>
        </p:spPr>
      </p:pic>
      <p:sp>
        <p:nvSpPr>
          <p:cNvPr id="2" name="1 Título"/>
          <p:cNvSpPr>
            <a:spLocks noGrp="1"/>
          </p:cNvSpPr>
          <p:nvPr>
            <p:ph type="title"/>
          </p:nvPr>
        </p:nvSpPr>
        <p:spPr>
          <a:xfrm>
            <a:off x="2268000" y="4068000"/>
            <a:ext cx="5929354" cy="1432702"/>
          </a:xfrm>
        </p:spPr>
        <p:txBody>
          <a:bodyPr lIns="0" tIns="0" rIns="0" bIns="0" anchor="t" anchorCtr="0">
            <a:normAutofit/>
          </a:bodyPr>
          <a:lstStyle/>
          <a:p>
            <a:pPr algn="l"/>
            <a:r>
              <a:rPr lang="es-ES_tradnl" sz="3200" b="1" dirty="0" smtClean="0">
                <a:solidFill>
                  <a:srgbClr val="9C4291"/>
                </a:solidFill>
                <a:latin typeface="Arial Narrow" pitchFamily="34" charset="0"/>
              </a:rPr>
              <a:t>EL SENTIDO DE PLANIFICAR / PROGRAMAR</a:t>
            </a:r>
            <a:endParaRPr lang="es-ES" sz="3200" b="1" dirty="0">
              <a:solidFill>
                <a:srgbClr val="9C4291"/>
              </a:solidFill>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_tradnl" sz="2400" b="1" dirty="0" smtClean="0">
                <a:solidFill>
                  <a:srgbClr val="EC779E"/>
                </a:solidFill>
                <a:latin typeface="Arial" pitchFamily="34" charset="0"/>
                <a:cs typeface="Arial" pitchFamily="34" charset="0"/>
              </a:rPr>
              <a:t>¿POR QUÉ PROGRAMAR?</a:t>
            </a:r>
            <a:endParaRPr lang="es-ES" sz="2400" b="1" dirty="0">
              <a:solidFill>
                <a:srgbClr val="EC779E"/>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320675" y="1557338"/>
            <a:ext cx="8572500" cy="43926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s-ES" altLang="es-AR" sz="2400" dirty="0"/>
          </a:p>
          <a:p>
            <a:pPr eaLnBrk="1" hangingPunct="1">
              <a:spcBef>
                <a:spcPct val="0"/>
              </a:spcBef>
              <a:buFontTx/>
              <a:buNone/>
            </a:pPr>
            <a:endParaRPr lang="es-ES" altLang="es-AR" sz="2400" dirty="0"/>
          </a:p>
          <a:p>
            <a:pPr eaLnBrk="1" hangingPunct="1">
              <a:spcBef>
                <a:spcPct val="0"/>
              </a:spcBef>
              <a:buFontTx/>
              <a:buNone/>
            </a:pPr>
            <a:endParaRPr lang="es-ES" altLang="es-AR" sz="2400" dirty="0"/>
          </a:p>
          <a:p>
            <a:pPr eaLnBrk="1" hangingPunct="1">
              <a:spcBef>
                <a:spcPct val="0"/>
              </a:spcBef>
              <a:buFontTx/>
              <a:buNone/>
            </a:pPr>
            <a:endParaRPr lang="es-ES" altLang="es-AR" sz="2400" dirty="0"/>
          </a:p>
          <a:p>
            <a:pPr eaLnBrk="1" hangingPunct="1">
              <a:spcBef>
                <a:spcPct val="0"/>
              </a:spcBef>
              <a:buFontTx/>
              <a:buNone/>
            </a:pPr>
            <a:endParaRPr lang="es-ES" altLang="es-AR" sz="2400" dirty="0"/>
          </a:p>
          <a:p>
            <a:pPr eaLnBrk="1" hangingPunct="1">
              <a:spcBef>
                <a:spcPct val="0"/>
              </a:spcBef>
              <a:buFontTx/>
              <a:buNone/>
            </a:pPr>
            <a:endParaRPr lang="es-ES" altLang="es-AR" sz="2400" dirty="0"/>
          </a:p>
          <a:p>
            <a:pPr eaLnBrk="1" hangingPunct="1">
              <a:spcBef>
                <a:spcPct val="0"/>
              </a:spcBef>
              <a:buFontTx/>
              <a:buNone/>
            </a:pPr>
            <a:endParaRPr lang="es-ES" altLang="es-AR" sz="2400" dirty="0"/>
          </a:p>
          <a:p>
            <a:pPr eaLnBrk="1" hangingPunct="1">
              <a:spcBef>
                <a:spcPct val="0"/>
              </a:spcBef>
              <a:buFontTx/>
              <a:buNone/>
            </a:pPr>
            <a:endParaRPr lang="es-ES" altLang="es-AR" sz="2400" dirty="0"/>
          </a:p>
          <a:p>
            <a:pPr algn="ctr" eaLnBrk="1" hangingPunct="1">
              <a:spcBef>
                <a:spcPct val="0"/>
              </a:spcBef>
              <a:buFontTx/>
              <a:buNone/>
            </a:pPr>
            <a:r>
              <a:rPr lang="es-ES" altLang="es-AR" sz="2400" dirty="0"/>
              <a:t>	</a:t>
            </a:r>
          </a:p>
          <a:p>
            <a:pPr algn="ctr" eaLnBrk="1" hangingPunct="1">
              <a:spcBef>
                <a:spcPct val="0"/>
              </a:spcBef>
              <a:buFontTx/>
              <a:buNone/>
            </a:pPr>
            <a:endPar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1" hangingPunct="1">
              <a:spcBef>
                <a:spcPct val="0"/>
              </a:spcBef>
              <a:buFontTx/>
              <a:buNone/>
            </a:pPr>
            <a:r>
              <a:rPr lang="es-ES" altLang="es-AR" sz="2200" b="1" dirty="0">
                <a:latin typeface="Arial Unicode MS" panose="020B0604020202020204" pitchFamily="34" charset="-128"/>
                <a:ea typeface="Arial Unicode MS" panose="020B0604020202020204" pitchFamily="34" charset="-128"/>
                <a:cs typeface="Arial Unicode MS" panose="020B0604020202020204" pitchFamily="34" charset="-128"/>
              </a:rPr>
              <a:t>SE PLANIFICA O SE PROGRAMA </a:t>
            </a:r>
          </a:p>
          <a:p>
            <a:pPr algn="ctr" eaLnBrk="1" hangingPunct="1">
              <a:spcBef>
                <a:spcPct val="0"/>
              </a:spcBef>
              <a:buFontTx/>
              <a:buNone/>
            </a:pPr>
            <a:r>
              <a:rPr lang="es-ES" altLang="es-AR" sz="2200" b="1" dirty="0">
                <a:latin typeface="Arial Unicode MS" panose="020B0604020202020204" pitchFamily="34" charset="-128"/>
                <a:ea typeface="Arial Unicode MS" panose="020B0604020202020204" pitchFamily="34" charset="-128"/>
                <a:cs typeface="Arial Unicode MS" panose="020B0604020202020204" pitchFamily="34" charset="-128"/>
              </a:rPr>
              <a:t>PARA TRANSFORMAR CIERTA REALIDAD</a:t>
            </a:r>
          </a:p>
          <a:p>
            <a:pPr eaLnBrk="1" hangingPunct="1">
              <a:spcBef>
                <a:spcPct val="0"/>
              </a:spcBef>
              <a:buFontTx/>
              <a:buNone/>
            </a:pPr>
            <a:endParaRPr lang="es-ES" altLang="es-AR" sz="2400" dirty="0"/>
          </a:p>
        </p:txBody>
      </p:sp>
      <p:sp>
        <p:nvSpPr>
          <p:cNvPr id="7" name="7 Rectángulo redondeado"/>
          <p:cNvSpPr/>
          <p:nvPr/>
        </p:nvSpPr>
        <p:spPr>
          <a:xfrm>
            <a:off x="2411413" y="1628775"/>
            <a:ext cx="4321175" cy="1223963"/>
          </a:xfrm>
          <a:prstGeom prst="roundRect">
            <a:avLst/>
          </a:prstGeom>
          <a:solidFill>
            <a:srgbClr val="F7C5D6"/>
          </a:solidFill>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s-ES" sz="2000" b="1" dirty="0">
              <a:solidFill>
                <a:schemeClr val="tx1"/>
              </a:solidFill>
              <a:latin typeface="Arial Unicode MS" pitchFamily="34" charset="-128"/>
              <a:ea typeface="Arial Unicode MS" pitchFamily="34" charset="-128"/>
              <a:cs typeface="Arial Unicode MS" pitchFamily="34" charset="-128"/>
            </a:endParaRPr>
          </a:p>
          <a:p>
            <a:pPr algn="ctr" fontAlgn="auto">
              <a:spcBef>
                <a:spcPts val="0"/>
              </a:spcBef>
              <a:spcAft>
                <a:spcPts val="0"/>
              </a:spcAft>
              <a:defRPr/>
            </a:pPr>
            <a:r>
              <a:rPr lang="es-ES" sz="2000" b="1" dirty="0">
                <a:solidFill>
                  <a:schemeClr val="tx1"/>
                </a:solidFill>
                <a:latin typeface="Arial Unicode MS" pitchFamily="34" charset="-128"/>
                <a:ea typeface="Arial Unicode MS" pitchFamily="34" charset="-128"/>
                <a:cs typeface="Arial Unicode MS" pitchFamily="34" charset="-128"/>
              </a:rPr>
              <a:t>SITUACIÓN INICIAL</a:t>
            </a:r>
          </a:p>
          <a:p>
            <a:pPr algn="ctr" fontAlgn="auto">
              <a:spcBef>
                <a:spcPts val="0"/>
              </a:spcBef>
              <a:spcAft>
                <a:spcPts val="0"/>
              </a:spcAft>
              <a:defRPr/>
            </a:pPr>
            <a:r>
              <a:rPr lang="es-ES" sz="2000" b="1" dirty="0">
                <a:solidFill>
                  <a:schemeClr val="tx1"/>
                </a:solidFill>
                <a:latin typeface="Arial Unicode MS" pitchFamily="34" charset="-128"/>
                <a:ea typeface="Arial Unicode MS" pitchFamily="34" charset="-128"/>
                <a:cs typeface="Arial Unicode MS" pitchFamily="34" charset="-128"/>
              </a:rPr>
              <a:t>PROBLEMAS / DISCONFORMIDADES</a:t>
            </a:r>
          </a:p>
          <a:p>
            <a:pPr algn="ctr" fontAlgn="auto">
              <a:spcBef>
                <a:spcPts val="0"/>
              </a:spcBef>
              <a:spcAft>
                <a:spcPts val="0"/>
              </a:spcAft>
              <a:defRPr/>
            </a:pPr>
            <a:endParaRPr lang="es-ES" sz="2000" dirty="0"/>
          </a:p>
        </p:txBody>
      </p:sp>
      <p:sp>
        <p:nvSpPr>
          <p:cNvPr id="8" name="8 Flecha abajo"/>
          <p:cNvSpPr/>
          <p:nvPr/>
        </p:nvSpPr>
        <p:spPr>
          <a:xfrm>
            <a:off x="4356348" y="2966715"/>
            <a:ext cx="647700" cy="822325"/>
          </a:xfrm>
          <a:prstGeom prst="downArrow">
            <a:avLst/>
          </a:prstGeom>
          <a:solidFill>
            <a:srgbClr val="E4007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9" name="6 Rectángulo redondeado"/>
          <p:cNvSpPr/>
          <p:nvPr/>
        </p:nvSpPr>
        <p:spPr>
          <a:xfrm>
            <a:off x="2411413" y="3860800"/>
            <a:ext cx="4248150" cy="1008063"/>
          </a:xfrm>
          <a:prstGeom prst="roundRect">
            <a:avLst/>
          </a:prstGeom>
          <a:solidFill>
            <a:srgbClr val="F7C5D6"/>
          </a:solidFill>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s-ES" sz="2000" b="1" dirty="0">
                <a:solidFill>
                  <a:schemeClr val="tx1"/>
                </a:solidFill>
                <a:latin typeface="Arial Unicode MS" pitchFamily="34" charset="-128"/>
                <a:ea typeface="Arial Unicode MS" pitchFamily="34" charset="-128"/>
                <a:cs typeface="Arial Unicode MS" pitchFamily="34" charset="-128"/>
              </a:rPr>
              <a:t>SITUACIÓN FUTURA DESEABLE</a:t>
            </a:r>
          </a:p>
          <a:p>
            <a:pPr algn="ctr" fontAlgn="auto">
              <a:spcBef>
                <a:spcPts val="0"/>
              </a:spcBef>
              <a:spcAft>
                <a:spcPts val="0"/>
              </a:spcAft>
              <a:defRPr/>
            </a:pPr>
            <a:r>
              <a:rPr lang="es-ES" sz="2000" b="1" dirty="0">
                <a:solidFill>
                  <a:schemeClr val="tx1"/>
                </a:solidFill>
                <a:latin typeface="Arial Unicode MS" pitchFamily="34" charset="-128"/>
                <a:ea typeface="Arial Unicode MS" pitchFamily="34" charset="-128"/>
                <a:cs typeface="Arial Unicode MS" pitchFamily="34" charset="-128"/>
              </a:rPr>
              <a:t>IMAGEN OBJETIVO</a:t>
            </a:r>
          </a:p>
        </p:txBody>
      </p:sp>
    </p:spTree>
    <p:extLst>
      <p:ext uri="{BB962C8B-B14F-4D97-AF65-F5344CB8AC3E}">
        <p14:creationId xmlns:p14="http://schemas.microsoft.com/office/powerpoint/2010/main" val="3521170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_tradnl" sz="2400" b="1" dirty="0" smtClean="0">
                <a:solidFill>
                  <a:srgbClr val="EC779E"/>
                </a:solidFill>
                <a:latin typeface="Arial" pitchFamily="34" charset="0"/>
                <a:cs typeface="Arial" pitchFamily="34" charset="0"/>
              </a:rPr>
              <a:t>¿EN QUÉ CONSISTE?</a:t>
            </a:r>
            <a:endParaRPr lang="es-ES" sz="2400" b="1" dirty="0">
              <a:solidFill>
                <a:srgbClr val="EC779E"/>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250825" y="1643063"/>
            <a:ext cx="8464579" cy="3946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E4007C"/>
              </a:buClr>
              <a:buFont typeface="Wingdings" panose="05000000000000000000" pitchFamily="2" charset="2"/>
              <a:buChar char="Ø"/>
            </a:pP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Pensar caminos para producir cambios; prever </a:t>
            </a:r>
            <a:r>
              <a:rPr lang="es-ES_tradnl"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los pasos necesarios, las acciones a desplegar y los recursos (de todo tipo) requeridos para modificar una </a:t>
            </a:r>
            <a:r>
              <a:rPr lang="es-ES_tradnl"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situación actual problemática</a:t>
            </a:r>
            <a:r>
              <a:rPr lang="es-ES_tradnl"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 de modo de arribar a una </a:t>
            </a:r>
            <a:r>
              <a:rPr lang="es-ES_tradnl"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situación futura deseable</a:t>
            </a:r>
            <a:r>
              <a:rPr lang="es-ES_tradnl"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ES_tradnl"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mejorada</a:t>
            </a:r>
          </a:p>
          <a:p>
            <a:pPr algn="just" eaLnBrk="1" hangingPunct="1">
              <a:spcBef>
                <a:spcPct val="0"/>
              </a:spcBef>
              <a:buClr>
                <a:srgbClr val="E4007C"/>
              </a:buClr>
              <a:buFont typeface="Wingdings" panose="05000000000000000000" pitchFamily="2" charset="2"/>
              <a:buChar char="Ø"/>
            </a:pP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Prever como evaluar procesos (series de acciones) y resultados.</a:t>
            </a:r>
          </a:p>
          <a:p>
            <a:pPr algn="just" eaLnBrk="1" hangingPunct="1">
              <a:spcBef>
                <a:spcPct val="0"/>
              </a:spcBef>
              <a:buClr>
                <a:srgbClr val="E4007C"/>
              </a:buClr>
              <a:buFont typeface="Wingdings" panose="05000000000000000000" pitchFamily="2" charset="2"/>
              <a:buChar char="Ø"/>
            </a:pPr>
            <a:r>
              <a:rPr lang="es-ES_tradnl"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Es un proceso </a:t>
            </a:r>
            <a:r>
              <a:rPr lang="es-ES_tradnl"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continuo</a:t>
            </a:r>
            <a:r>
              <a:rPr lang="es-ES_tradnl"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 desde la </a:t>
            </a:r>
            <a:r>
              <a:rPr lang="es-ES_tradnl" altLang="es-AR" sz="2300" i="1" dirty="0">
                <a:latin typeface="Arial Unicode MS" panose="020B0604020202020204" pitchFamily="34" charset="-128"/>
                <a:ea typeface="Arial Unicode MS" panose="020B0604020202020204" pitchFamily="34" charset="-128"/>
                <a:cs typeface="Arial Unicode MS" panose="020B0604020202020204" pitchFamily="34" charset="-128"/>
              </a:rPr>
              <a:t>formulación inicial </a:t>
            </a:r>
            <a:r>
              <a:rPr lang="es-ES_tradnl"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y a lo largo de la gestión, en momentos de corte (anuales, semestrales, etc.). </a:t>
            </a:r>
          </a:p>
          <a:p>
            <a:pPr algn="just" eaLnBrk="1" hangingPunct="1">
              <a:spcBef>
                <a:spcPct val="0"/>
              </a:spcBef>
              <a:buClr>
                <a:srgbClr val="E4007C"/>
              </a:buClr>
              <a:buFont typeface="Wingdings" panose="05000000000000000000" pitchFamily="2" charset="2"/>
              <a:buChar char="Ø"/>
            </a:pPr>
            <a:r>
              <a:rPr lang="es-ES_tradnl"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Se requieren re-programaciones durante el proceso de ejecución: no se programa de una vez y para siempre.</a:t>
            </a:r>
            <a:endPar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357132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 Caratula.jpg"/>
          <p:cNvPicPr>
            <a:picLocks/>
          </p:cNvPicPr>
          <p:nvPr/>
        </p:nvPicPr>
        <p:blipFill>
          <a:blip r:embed="rId2"/>
          <a:stretch>
            <a:fillRect/>
          </a:stretch>
        </p:blipFill>
        <p:spPr>
          <a:xfrm>
            <a:off x="0" y="0"/>
            <a:ext cx="9144000" cy="6859522"/>
          </a:xfrm>
          <a:prstGeom prst="rect">
            <a:avLst/>
          </a:prstGeom>
        </p:spPr>
      </p:pic>
      <p:sp>
        <p:nvSpPr>
          <p:cNvPr id="2" name="1 Título"/>
          <p:cNvSpPr>
            <a:spLocks noGrp="1"/>
          </p:cNvSpPr>
          <p:nvPr>
            <p:ph type="title"/>
          </p:nvPr>
        </p:nvSpPr>
        <p:spPr>
          <a:xfrm>
            <a:off x="2268000" y="4068000"/>
            <a:ext cx="5929354" cy="1432702"/>
          </a:xfrm>
        </p:spPr>
        <p:txBody>
          <a:bodyPr lIns="0" tIns="0" rIns="0" bIns="0" anchor="t" anchorCtr="0">
            <a:normAutofit/>
          </a:bodyPr>
          <a:lstStyle/>
          <a:p>
            <a:pPr algn="l"/>
            <a:r>
              <a:rPr lang="es-ES_tradnl" sz="3200" b="1" dirty="0" smtClean="0">
                <a:solidFill>
                  <a:srgbClr val="004F72"/>
                </a:solidFill>
                <a:latin typeface="Arial Narrow" pitchFamily="34" charset="0"/>
              </a:rPr>
              <a:t>EL PROCESO DE PROGRAMACIÓN / PLANIFICACIÓN</a:t>
            </a:r>
            <a:endParaRPr lang="es-ES" sz="3200" b="1" dirty="0">
              <a:solidFill>
                <a:srgbClr val="004F72"/>
              </a:solidFill>
              <a:latin typeface="Arial Narrow"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_tradnl" sz="2400" b="1" dirty="0" smtClean="0">
                <a:solidFill>
                  <a:srgbClr val="798D5F"/>
                </a:solidFill>
                <a:latin typeface="Arial" pitchFamily="34" charset="0"/>
                <a:cs typeface="Arial" pitchFamily="34" charset="0"/>
              </a:rPr>
              <a:t>DISEÑO = FORMULACIÓN</a:t>
            </a:r>
            <a:endParaRPr lang="es-ES" sz="2400" b="1" dirty="0">
              <a:solidFill>
                <a:srgbClr val="798D5F"/>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76213" y="1663700"/>
            <a:ext cx="8539191" cy="428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En síntesis, el diseño de intervenciones parte de realizar un </a:t>
            </a:r>
            <a:r>
              <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recorte</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y describir una realidad – </a:t>
            </a:r>
            <a:r>
              <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diagnóstico</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o línea basal –, para luego identificar las disconformidades – </a:t>
            </a:r>
            <a:r>
              <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problemas</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 y de allí inferir qué se quiere modificar – </a:t>
            </a:r>
            <a:r>
              <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objetivos</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 que son la expresión de las transformaciones que se esperan obtener – </a:t>
            </a:r>
            <a:r>
              <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resultados</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 A tal efecto se requiere el diseño de una </a:t>
            </a:r>
            <a:r>
              <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estrategia para operar el cambio</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que se traduce en un </a:t>
            </a:r>
            <a:r>
              <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plan de trabajo </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actividades – ubicado en el tiempo – </a:t>
            </a:r>
            <a:r>
              <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cronograma</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 y asociado con determinados insumos o </a:t>
            </a:r>
            <a:r>
              <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recursos</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 humanos, materiales y financieros – requeridos para llevar a cabo las acciones.</a:t>
            </a:r>
          </a:p>
        </p:txBody>
      </p:sp>
    </p:spTree>
    <p:extLst>
      <p:ext uri="{BB962C8B-B14F-4D97-AF65-F5344CB8AC3E}">
        <p14:creationId xmlns:p14="http://schemas.microsoft.com/office/powerpoint/2010/main" val="2097669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fontScale="90000"/>
          </a:bodyPr>
          <a:lstStyle/>
          <a:p>
            <a:pPr algn="l"/>
            <a:r>
              <a:rPr lang="es-ES_tradnl" sz="2400" b="1" dirty="0" smtClean="0">
                <a:solidFill>
                  <a:srgbClr val="798D5F"/>
                </a:solidFill>
                <a:latin typeface="Arial" pitchFamily="34" charset="0"/>
                <a:cs typeface="Arial" pitchFamily="34" charset="0"/>
              </a:rPr>
              <a:t>FORMULACIÓN: PRINCIPALES PASOS</a:t>
            </a:r>
            <a:endParaRPr lang="es-ES" sz="2400" b="1" dirty="0">
              <a:solidFill>
                <a:srgbClr val="798D5F"/>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7" name="5 Rectángulo redondeado"/>
          <p:cNvSpPr/>
          <p:nvPr/>
        </p:nvSpPr>
        <p:spPr>
          <a:xfrm>
            <a:off x="684213" y="1709738"/>
            <a:ext cx="2879725" cy="865187"/>
          </a:xfrm>
          <a:prstGeom prst="roundRect">
            <a:avLst/>
          </a:prstGeom>
          <a:solidFill>
            <a:srgbClr val="F7C5D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dirty="0">
                <a:solidFill>
                  <a:schemeClr val="tx1"/>
                </a:solidFill>
                <a:latin typeface="Arial Unicode MS" pitchFamily="34" charset="-128"/>
                <a:ea typeface="Arial Unicode MS" pitchFamily="34" charset="-128"/>
                <a:cs typeface="Arial Unicode MS" pitchFamily="34" charset="-128"/>
              </a:rPr>
              <a:t>Diagnóstico = priorización problemas</a:t>
            </a:r>
          </a:p>
        </p:txBody>
      </p:sp>
      <p:cxnSp>
        <p:nvCxnSpPr>
          <p:cNvPr id="8" name="6 Conector recto de flecha"/>
          <p:cNvCxnSpPr/>
          <p:nvPr/>
        </p:nvCxnSpPr>
        <p:spPr>
          <a:xfrm>
            <a:off x="3617913" y="2109788"/>
            <a:ext cx="1657350" cy="1587"/>
          </a:xfrm>
          <a:prstGeom prst="straightConnector1">
            <a:avLst/>
          </a:prstGeom>
          <a:ln w="76200">
            <a:solidFill>
              <a:srgbClr val="7EA04F"/>
            </a:solidFill>
            <a:tailEnd type="arrow"/>
          </a:ln>
        </p:spPr>
        <p:style>
          <a:lnRef idx="1">
            <a:schemeClr val="accent1"/>
          </a:lnRef>
          <a:fillRef idx="0">
            <a:schemeClr val="accent1"/>
          </a:fillRef>
          <a:effectRef idx="0">
            <a:schemeClr val="accent1"/>
          </a:effectRef>
          <a:fontRef idx="minor">
            <a:schemeClr val="tx1"/>
          </a:fontRef>
        </p:style>
      </p:cxnSp>
      <p:sp>
        <p:nvSpPr>
          <p:cNvPr id="9" name="7 Rectángulo redondeado"/>
          <p:cNvSpPr/>
          <p:nvPr/>
        </p:nvSpPr>
        <p:spPr>
          <a:xfrm>
            <a:off x="5275263" y="1712913"/>
            <a:ext cx="2808287" cy="792162"/>
          </a:xfrm>
          <a:prstGeom prst="roundRect">
            <a:avLst/>
          </a:prstGeom>
          <a:solidFill>
            <a:srgbClr val="F7C5D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dirty="0">
                <a:solidFill>
                  <a:schemeClr val="tx1"/>
                </a:solidFill>
                <a:latin typeface="Arial Unicode MS" pitchFamily="34" charset="-128"/>
                <a:ea typeface="Arial Unicode MS" pitchFamily="34" charset="-128"/>
                <a:cs typeface="Arial Unicode MS" pitchFamily="34" charset="-128"/>
              </a:rPr>
              <a:t>Objetivos / resultados esperados</a:t>
            </a:r>
          </a:p>
        </p:txBody>
      </p:sp>
      <p:sp>
        <p:nvSpPr>
          <p:cNvPr id="10" name="8 Rectángulo redondeado"/>
          <p:cNvSpPr/>
          <p:nvPr/>
        </p:nvSpPr>
        <p:spPr>
          <a:xfrm>
            <a:off x="2943225" y="2671763"/>
            <a:ext cx="3095625" cy="865187"/>
          </a:xfrm>
          <a:prstGeom prst="roundRect">
            <a:avLst/>
          </a:prstGeom>
          <a:solidFill>
            <a:srgbClr val="F7C5D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dirty="0">
                <a:solidFill>
                  <a:schemeClr val="tx1"/>
                </a:solidFill>
                <a:latin typeface="Arial Unicode MS" pitchFamily="34" charset="-128"/>
                <a:ea typeface="Arial Unicode MS" pitchFamily="34" charset="-128"/>
                <a:cs typeface="Arial Unicode MS" pitchFamily="34" charset="-128"/>
              </a:rPr>
              <a:t>Estrategia general = racionalidad del plan</a:t>
            </a:r>
          </a:p>
        </p:txBody>
      </p:sp>
      <p:sp>
        <p:nvSpPr>
          <p:cNvPr id="11" name="10 Rectángulo redondeado"/>
          <p:cNvSpPr/>
          <p:nvPr/>
        </p:nvSpPr>
        <p:spPr>
          <a:xfrm>
            <a:off x="2905125" y="4005263"/>
            <a:ext cx="3168650" cy="792162"/>
          </a:xfrm>
          <a:prstGeom prst="roundRect">
            <a:avLst/>
          </a:prstGeom>
          <a:solidFill>
            <a:srgbClr val="F7C5D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dirty="0">
                <a:solidFill>
                  <a:schemeClr val="tx1"/>
                </a:solidFill>
                <a:latin typeface="Arial Unicode MS" pitchFamily="34" charset="-128"/>
                <a:ea typeface="Arial Unicode MS" pitchFamily="34" charset="-128"/>
                <a:cs typeface="Arial Unicode MS" pitchFamily="34" charset="-128"/>
              </a:rPr>
              <a:t>Plan de trabajo = actividades - recursos</a:t>
            </a:r>
          </a:p>
        </p:txBody>
      </p:sp>
      <p:sp>
        <p:nvSpPr>
          <p:cNvPr id="12" name="11 Rectángulo redondeado"/>
          <p:cNvSpPr/>
          <p:nvPr/>
        </p:nvSpPr>
        <p:spPr>
          <a:xfrm>
            <a:off x="539750" y="5205413"/>
            <a:ext cx="2447925" cy="720725"/>
          </a:xfrm>
          <a:prstGeom prst="roundRect">
            <a:avLst/>
          </a:prstGeom>
          <a:solidFill>
            <a:srgbClr val="F7C5D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dirty="0">
                <a:solidFill>
                  <a:schemeClr val="tx1"/>
                </a:solidFill>
                <a:latin typeface="Arial Unicode MS" pitchFamily="34" charset="-128"/>
                <a:ea typeface="Arial Unicode MS" pitchFamily="34" charset="-128"/>
                <a:cs typeface="Arial Unicode MS" pitchFamily="34" charset="-128"/>
              </a:rPr>
              <a:t>Cronograma</a:t>
            </a:r>
          </a:p>
        </p:txBody>
      </p:sp>
      <p:sp>
        <p:nvSpPr>
          <p:cNvPr id="13" name="12 Rectángulo redondeado"/>
          <p:cNvSpPr/>
          <p:nvPr/>
        </p:nvSpPr>
        <p:spPr>
          <a:xfrm>
            <a:off x="3402113" y="5205413"/>
            <a:ext cx="2305050" cy="720725"/>
          </a:xfrm>
          <a:prstGeom prst="roundRect">
            <a:avLst/>
          </a:prstGeom>
          <a:solidFill>
            <a:srgbClr val="F7C5D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dirty="0">
                <a:solidFill>
                  <a:schemeClr val="tx1"/>
                </a:solidFill>
                <a:latin typeface="Arial Unicode MS" pitchFamily="34" charset="-128"/>
                <a:ea typeface="Arial Unicode MS" pitchFamily="34" charset="-128"/>
                <a:cs typeface="Arial Unicode MS" pitchFamily="34" charset="-128"/>
              </a:rPr>
              <a:t>Presupuesto</a:t>
            </a:r>
          </a:p>
        </p:txBody>
      </p:sp>
      <p:sp>
        <p:nvSpPr>
          <p:cNvPr id="14" name="13 Rectángulo redondeado"/>
          <p:cNvSpPr/>
          <p:nvPr/>
        </p:nvSpPr>
        <p:spPr>
          <a:xfrm>
            <a:off x="6157913" y="5192713"/>
            <a:ext cx="2016125" cy="720725"/>
          </a:xfrm>
          <a:prstGeom prst="roundRect">
            <a:avLst/>
          </a:prstGeom>
          <a:solidFill>
            <a:srgbClr val="F7C5D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dirty="0">
                <a:solidFill>
                  <a:schemeClr val="tx1"/>
                </a:solidFill>
                <a:latin typeface="Arial Unicode MS" pitchFamily="34" charset="-128"/>
                <a:ea typeface="Arial Unicode MS" pitchFamily="34" charset="-128"/>
                <a:cs typeface="Arial Unicode MS" pitchFamily="34" charset="-128"/>
              </a:rPr>
              <a:t>Flujo financiero</a:t>
            </a:r>
          </a:p>
        </p:txBody>
      </p:sp>
      <p:cxnSp>
        <p:nvCxnSpPr>
          <p:cNvPr id="16" name="9 Conector recto de flecha"/>
          <p:cNvCxnSpPr/>
          <p:nvPr/>
        </p:nvCxnSpPr>
        <p:spPr>
          <a:xfrm rot="5400000">
            <a:off x="4182268" y="2418557"/>
            <a:ext cx="506413" cy="0"/>
          </a:xfrm>
          <a:prstGeom prst="straightConnector1">
            <a:avLst/>
          </a:prstGeom>
          <a:ln w="571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9 Conector recto de flecha"/>
          <p:cNvCxnSpPr/>
          <p:nvPr/>
        </p:nvCxnSpPr>
        <p:spPr>
          <a:xfrm>
            <a:off x="4435474" y="3536952"/>
            <a:ext cx="0" cy="506411"/>
          </a:xfrm>
          <a:prstGeom prst="straightConnector1">
            <a:avLst/>
          </a:prstGeom>
          <a:ln w="571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14 Conector recto de flecha"/>
          <p:cNvCxnSpPr/>
          <p:nvPr/>
        </p:nvCxnSpPr>
        <p:spPr>
          <a:xfrm flipH="1">
            <a:off x="1763688" y="4400550"/>
            <a:ext cx="1111275" cy="720725"/>
          </a:xfrm>
          <a:prstGeom prst="straightConnector1">
            <a:avLst/>
          </a:prstGeom>
          <a:ln w="762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16 Conector recto de flecha"/>
          <p:cNvCxnSpPr>
            <a:endCxn id="14" idx="0"/>
          </p:cNvCxnSpPr>
          <p:nvPr/>
        </p:nvCxnSpPr>
        <p:spPr>
          <a:xfrm>
            <a:off x="6119813" y="4400550"/>
            <a:ext cx="1046163" cy="792163"/>
          </a:xfrm>
          <a:prstGeom prst="straightConnector1">
            <a:avLst/>
          </a:prstGeom>
          <a:ln w="762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438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 Caratula.jpg"/>
          <p:cNvPicPr>
            <a:picLocks/>
          </p:cNvPicPr>
          <p:nvPr/>
        </p:nvPicPr>
        <p:blipFill>
          <a:blip r:embed="rId2"/>
          <a:stretch>
            <a:fillRect/>
          </a:stretch>
        </p:blipFill>
        <p:spPr>
          <a:xfrm>
            <a:off x="0" y="17"/>
            <a:ext cx="9328882" cy="7020000"/>
          </a:xfrm>
          <a:prstGeom prst="rect">
            <a:avLst/>
          </a:prstGeom>
        </p:spPr>
      </p:pic>
      <p:sp>
        <p:nvSpPr>
          <p:cNvPr id="2" name="1 Título"/>
          <p:cNvSpPr>
            <a:spLocks noGrp="1"/>
          </p:cNvSpPr>
          <p:nvPr>
            <p:ph type="title"/>
          </p:nvPr>
        </p:nvSpPr>
        <p:spPr>
          <a:xfrm>
            <a:off x="2268000" y="4068000"/>
            <a:ext cx="5929354" cy="1432702"/>
          </a:xfrm>
        </p:spPr>
        <p:txBody>
          <a:bodyPr lIns="0" tIns="0" rIns="0" bIns="0" anchor="t" anchorCtr="0">
            <a:normAutofit/>
          </a:bodyPr>
          <a:lstStyle/>
          <a:p>
            <a:pPr algn="l"/>
            <a:r>
              <a:rPr lang="es-ES_tradnl" sz="3200" b="1" dirty="0" smtClean="0">
                <a:solidFill>
                  <a:srgbClr val="B71963"/>
                </a:solidFill>
                <a:latin typeface="Arial Narrow" pitchFamily="34" charset="0"/>
              </a:rPr>
              <a:t>CONCEPTOS BÁSICOS</a:t>
            </a:r>
            <a:endParaRPr lang="es-ES" sz="3200" b="1" dirty="0">
              <a:solidFill>
                <a:srgbClr val="B71963"/>
              </a:solidFill>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 Caratula.jpg"/>
          <p:cNvPicPr>
            <a:picLocks/>
          </p:cNvPicPr>
          <p:nvPr/>
        </p:nvPicPr>
        <p:blipFill>
          <a:blip r:embed="rId2"/>
          <a:stretch>
            <a:fillRect/>
          </a:stretch>
        </p:blipFill>
        <p:spPr>
          <a:xfrm>
            <a:off x="0" y="17"/>
            <a:ext cx="9328882" cy="7020000"/>
          </a:xfrm>
          <a:prstGeom prst="rect">
            <a:avLst/>
          </a:prstGeom>
        </p:spPr>
      </p:pic>
      <p:sp>
        <p:nvSpPr>
          <p:cNvPr id="2" name="1 Título"/>
          <p:cNvSpPr>
            <a:spLocks noGrp="1"/>
          </p:cNvSpPr>
          <p:nvPr>
            <p:ph type="title"/>
          </p:nvPr>
        </p:nvSpPr>
        <p:spPr>
          <a:xfrm>
            <a:off x="2268000" y="4068000"/>
            <a:ext cx="5929354" cy="1432702"/>
          </a:xfrm>
        </p:spPr>
        <p:txBody>
          <a:bodyPr lIns="0" tIns="0" rIns="0" bIns="0" anchor="t" anchorCtr="0">
            <a:normAutofit/>
          </a:bodyPr>
          <a:lstStyle/>
          <a:p>
            <a:pPr algn="l"/>
            <a:r>
              <a:rPr lang="es-ES_tradnl" sz="3200" b="1" dirty="0" smtClean="0">
                <a:solidFill>
                  <a:srgbClr val="B71963"/>
                </a:solidFill>
                <a:latin typeface="Arial Narrow" pitchFamily="34" charset="0"/>
              </a:rPr>
              <a:t>DIAGNÓSTICO Y PROBLEMAS</a:t>
            </a:r>
            <a:endParaRPr lang="es-ES" sz="3200" b="1" dirty="0">
              <a:solidFill>
                <a:srgbClr val="B71963"/>
              </a:solidFill>
              <a:latin typeface="Arial Narrow" pitchFamily="34" charset="0"/>
            </a:endParaRPr>
          </a:p>
        </p:txBody>
      </p:sp>
    </p:spTree>
    <p:extLst>
      <p:ext uri="{BB962C8B-B14F-4D97-AF65-F5344CB8AC3E}">
        <p14:creationId xmlns:p14="http://schemas.microsoft.com/office/powerpoint/2010/main" val="3691392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_tradnl" sz="2400" b="1" dirty="0" smtClean="0">
                <a:solidFill>
                  <a:srgbClr val="7EA04F"/>
                </a:solidFill>
                <a:latin typeface="Arial" pitchFamily="34" charset="0"/>
                <a:cs typeface="Arial" pitchFamily="34" charset="0"/>
              </a:rPr>
              <a:t>PRODUCTOS DEL DIAGNÓSTICO</a:t>
            </a:r>
            <a:endParaRPr lang="es-ES" sz="2400" b="1" dirty="0">
              <a:solidFill>
                <a:srgbClr val="7EA04F"/>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07951" y="1643063"/>
            <a:ext cx="8496497" cy="4522241"/>
          </a:xfrm>
          <a:prstGeom prst="rect">
            <a:avLst/>
          </a:prstGeom>
          <a:solidFill>
            <a:srgbClr val="FFFFFF"/>
          </a:solidFill>
          <a:ln w="9525">
            <a:noFill/>
            <a:miter lim="800000"/>
            <a:headEnd/>
            <a:tailEnd/>
          </a:ln>
        </p:spPr>
        <p:txBody>
          <a:bodyPr/>
          <a:lstStyle/>
          <a:p>
            <a:pPr marL="342900" indent="-342900" algn="just" fontAlgn="auto">
              <a:spcBef>
                <a:spcPts val="0"/>
              </a:spcBef>
              <a:spcAft>
                <a:spcPts val="0"/>
              </a:spcAft>
              <a:buClr>
                <a:srgbClr val="7EA04F"/>
              </a:buClr>
              <a:buFont typeface="Wingdings" pitchFamily="2" charset="2"/>
              <a:buChar char="Ø"/>
              <a:defRPr/>
            </a:pPr>
            <a:r>
              <a:rPr lang="es-ES" sz="2000" dirty="0">
                <a:latin typeface="Arial Unicode MS" pitchFamily="34" charset="-128"/>
                <a:ea typeface="Arial Unicode MS" pitchFamily="34" charset="-128"/>
                <a:cs typeface="Arial Unicode MS" pitchFamily="34" charset="-128"/>
              </a:rPr>
              <a:t>Los principales productos de la etapa diagnóstica, de alta importancia para la formulación de todo tipo de intervenciones, son básicamente tres: </a:t>
            </a:r>
          </a:p>
          <a:p>
            <a:pPr marL="800100" lvl="1" indent="-342900" algn="just" fontAlgn="auto">
              <a:spcBef>
                <a:spcPts val="0"/>
              </a:spcBef>
              <a:spcAft>
                <a:spcPts val="0"/>
              </a:spcAft>
              <a:buFont typeface="Arial Unicode MS" pitchFamily="34" charset="-128"/>
              <a:buChar char="-"/>
              <a:defRPr/>
            </a:pPr>
            <a:r>
              <a:rPr lang="es-ES" sz="2000" dirty="0">
                <a:latin typeface="Arial Unicode MS" pitchFamily="34" charset="-128"/>
                <a:ea typeface="Arial Unicode MS" pitchFamily="34" charset="-128"/>
                <a:cs typeface="Arial Unicode MS" pitchFamily="34" charset="-128"/>
              </a:rPr>
              <a:t>Conocimiento del contexto en términos de la situación poblacional y los </a:t>
            </a:r>
            <a:r>
              <a:rPr lang="es-ES" sz="2000" b="1" dirty="0">
                <a:latin typeface="Arial Unicode MS" pitchFamily="34" charset="-128"/>
                <a:ea typeface="Arial Unicode MS" pitchFamily="34" charset="-128"/>
                <a:cs typeface="Arial Unicode MS" pitchFamily="34" charset="-128"/>
              </a:rPr>
              <a:t>problemas prioritarios </a:t>
            </a:r>
            <a:r>
              <a:rPr lang="es-ES" sz="2000" dirty="0">
                <a:latin typeface="Arial Unicode MS" pitchFamily="34" charset="-128"/>
                <a:ea typeface="Arial Unicode MS" pitchFamily="34" charset="-128"/>
                <a:cs typeface="Arial Unicode MS" pitchFamily="34" charset="-128"/>
              </a:rPr>
              <a:t>que la afectan.</a:t>
            </a:r>
          </a:p>
          <a:p>
            <a:pPr marL="800100" lvl="1" indent="-342900" algn="just" fontAlgn="auto">
              <a:spcBef>
                <a:spcPts val="0"/>
              </a:spcBef>
              <a:spcAft>
                <a:spcPts val="0"/>
              </a:spcAft>
              <a:buFont typeface="Arial Unicode MS" pitchFamily="34" charset="-128"/>
              <a:buChar char="-"/>
              <a:defRPr/>
            </a:pPr>
            <a:r>
              <a:rPr lang="es-ES" sz="2000" b="1" dirty="0">
                <a:latin typeface="Arial Unicode MS" pitchFamily="34" charset="-128"/>
                <a:ea typeface="Arial Unicode MS" pitchFamily="34" charset="-128"/>
                <a:cs typeface="Arial Unicode MS" pitchFamily="34" charset="-128"/>
              </a:rPr>
              <a:t>Mapeo de los recursos </a:t>
            </a:r>
            <a:r>
              <a:rPr lang="es-ES" sz="2000" dirty="0">
                <a:latin typeface="Arial Unicode MS" pitchFamily="34" charset="-128"/>
                <a:ea typeface="Arial Unicode MS" pitchFamily="34" charset="-128"/>
                <a:cs typeface="Arial Unicode MS" pitchFamily="34" charset="-128"/>
              </a:rPr>
              <a:t>institucionales, programáticos, humanos y financieros disponibles (que real o potencialmente pueden destinarse a la superación de los problemas detectados). </a:t>
            </a:r>
          </a:p>
          <a:p>
            <a:pPr marL="800100" lvl="1" indent="-342900" algn="just" fontAlgn="auto">
              <a:spcBef>
                <a:spcPts val="0"/>
              </a:spcBef>
              <a:spcAft>
                <a:spcPts val="0"/>
              </a:spcAft>
              <a:buFont typeface="Arial Unicode MS" pitchFamily="34" charset="-128"/>
              <a:buChar char="-"/>
              <a:defRPr/>
            </a:pPr>
            <a:r>
              <a:rPr lang="es-ES" sz="2000" b="1" dirty="0">
                <a:latin typeface="Arial Unicode MS" pitchFamily="34" charset="-128"/>
                <a:ea typeface="Arial Unicode MS" pitchFamily="34" charset="-128"/>
                <a:cs typeface="Arial Unicode MS" pitchFamily="34" charset="-128"/>
              </a:rPr>
              <a:t>Mapeo de los actores implicados</a:t>
            </a:r>
            <a:r>
              <a:rPr lang="es-ES" sz="2000" dirty="0">
                <a:latin typeface="Arial Unicode MS" pitchFamily="34" charset="-128"/>
                <a:ea typeface="Arial Unicode MS" pitchFamily="34" charset="-128"/>
                <a:cs typeface="Arial Unicode MS" pitchFamily="34" charset="-128"/>
              </a:rPr>
              <a:t>, que son relevantes o estratégicos para viabilizar líneas de acción superadoras</a:t>
            </a:r>
            <a:r>
              <a:rPr lang="es-ES" sz="2000" dirty="0" smtClean="0">
                <a:latin typeface="Arial Unicode MS" pitchFamily="34" charset="-128"/>
                <a:ea typeface="Arial Unicode MS" pitchFamily="34" charset="-128"/>
                <a:cs typeface="Arial Unicode MS" pitchFamily="34" charset="-128"/>
              </a:rPr>
              <a:t>.</a:t>
            </a:r>
          </a:p>
          <a:p>
            <a:pPr lvl="1" algn="just" fontAlgn="auto">
              <a:spcBef>
                <a:spcPts val="0"/>
              </a:spcBef>
              <a:spcAft>
                <a:spcPts val="0"/>
              </a:spcAft>
              <a:defRPr/>
            </a:pPr>
            <a:endParaRPr lang="es-ES" sz="2000" dirty="0">
              <a:latin typeface="Arial Unicode MS" pitchFamily="34" charset="-128"/>
              <a:ea typeface="Arial Unicode MS" pitchFamily="34" charset="-128"/>
              <a:cs typeface="Arial Unicode MS" pitchFamily="34" charset="-128"/>
            </a:endParaRPr>
          </a:p>
          <a:p>
            <a:pPr marL="342900" lvl="1" indent="-342900" algn="just" fontAlgn="auto">
              <a:spcBef>
                <a:spcPts val="0"/>
              </a:spcBef>
              <a:spcAft>
                <a:spcPts val="0"/>
              </a:spcAft>
              <a:buClr>
                <a:srgbClr val="7EA04F"/>
              </a:buClr>
              <a:buFont typeface="Wingdings" pitchFamily="2" charset="2"/>
              <a:buChar char="Ø"/>
              <a:defRPr/>
            </a:pPr>
            <a:r>
              <a:rPr lang="es-ES" sz="2000" dirty="0">
                <a:latin typeface="Arial Unicode MS" pitchFamily="34" charset="-128"/>
                <a:ea typeface="Arial Unicode MS" pitchFamily="34" charset="-128"/>
                <a:cs typeface="Arial Unicode MS" pitchFamily="34" charset="-128"/>
              </a:rPr>
              <a:t>Otros efectos del diagnóstico son además importantes: </a:t>
            </a:r>
          </a:p>
          <a:p>
            <a:pPr marL="800100" lvl="1" indent="-342900" algn="just" fontAlgn="auto">
              <a:spcBef>
                <a:spcPts val="0"/>
              </a:spcBef>
              <a:spcAft>
                <a:spcPts val="0"/>
              </a:spcAft>
              <a:buFont typeface="Arial Unicode MS" pitchFamily="34" charset="-128"/>
              <a:buChar char="-"/>
              <a:defRPr/>
            </a:pPr>
            <a:r>
              <a:rPr lang="es-ES" sz="2000" dirty="0">
                <a:latin typeface="Arial Unicode MS" pitchFamily="34" charset="-128"/>
                <a:ea typeface="Arial Unicode MS" pitchFamily="34" charset="-128"/>
                <a:cs typeface="Arial Unicode MS" pitchFamily="34" charset="-128"/>
              </a:rPr>
              <a:t>Generación o fortalecimiento de espacios de interacción de actores diversos, que podrán asumir roles diferentes a lo largo de la gestión.</a:t>
            </a:r>
          </a:p>
          <a:p>
            <a:pPr marL="800100" lvl="1" indent="-342900" algn="just" fontAlgn="auto">
              <a:spcBef>
                <a:spcPts val="0"/>
              </a:spcBef>
              <a:spcAft>
                <a:spcPts val="0"/>
              </a:spcAft>
              <a:buFont typeface="Arial Unicode MS" pitchFamily="34" charset="-128"/>
              <a:buChar char="-"/>
              <a:defRPr/>
            </a:pPr>
            <a:r>
              <a:rPr lang="es-ES" sz="2000" dirty="0">
                <a:latin typeface="Arial Unicode MS" pitchFamily="34" charset="-128"/>
                <a:ea typeface="Arial Unicode MS" pitchFamily="34" charset="-128"/>
                <a:cs typeface="Arial Unicode MS" pitchFamily="34" charset="-128"/>
              </a:rPr>
              <a:t>Comienzo de la colocación del tema en la agenda pública</a:t>
            </a:r>
          </a:p>
        </p:txBody>
      </p:sp>
    </p:spTree>
    <p:extLst>
      <p:ext uri="{BB962C8B-B14F-4D97-AF65-F5344CB8AC3E}">
        <p14:creationId xmlns:p14="http://schemas.microsoft.com/office/powerpoint/2010/main" val="23765025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_tradnl" sz="2400" b="1" dirty="0" smtClean="0">
                <a:solidFill>
                  <a:srgbClr val="7EA04F"/>
                </a:solidFill>
                <a:latin typeface="Arial" pitchFamily="34" charset="0"/>
                <a:cs typeface="Arial" pitchFamily="34" charset="0"/>
              </a:rPr>
              <a:t>LOS PROBLEMAS</a:t>
            </a:r>
            <a:endParaRPr lang="es-ES" sz="2400" b="1" dirty="0">
              <a:solidFill>
                <a:srgbClr val="7EA04F"/>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79388" y="1844675"/>
            <a:ext cx="8353052" cy="3887788"/>
          </a:xfrm>
          <a:prstGeom prst="rect">
            <a:avLst/>
          </a:prstGeom>
          <a:solidFill>
            <a:srgbClr val="FFFFFF"/>
          </a:solid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7EA04F"/>
              </a:buClr>
              <a:buFont typeface="Wingdings" pitchFamily="2" charset="2"/>
              <a:buChar char="Ø"/>
              <a:defRPr/>
            </a:pPr>
            <a:r>
              <a:rPr lang="es-ES" sz="2300" dirty="0">
                <a:latin typeface="Arial Unicode MS" pitchFamily="34" charset="-128"/>
                <a:ea typeface="Arial Unicode MS" pitchFamily="34" charset="-128"/>
                <a:cs typeface="Arial Unicode MS" pitchFamily="34" charset="-128"/>
              </a:rPr>
              <a:t>U</a:t>
            </a:r>
            <a:r>
              <a:rPr lang="es-ES" sz="2300" dirty="0" smtClean="0">
                <a:latin typeface="Arial Unicode MS" pitchFamily="34" charset="-128"/>
                <a:ea typeface="Arial Unicode MS" pitchFamily="34" charset="-128"/>
                <a:cs typeface="Arial Unicode MS" pitchFamily="34" charset="-128"/>
              </a:rPr>
              <a:t>n </a:t>
            </a:r>
            <a:r>
              <a:rPr lang="es-ES" sz="2300" b="1" i="1" dirty="0" smtClean="0">
                <a:latin typeface="Arial Unicode MS" pitchFamily="34" charset="-128"/>
                <a:ea typeface="Arial Unicode MS" pitchFamily="34" charset="-128"/>
                <a:cs typeface="Arial Unicode MS" pitchFamily="34" charset="-128"/>
              </a:rPr>
              <a:t>problema</a:t>
            </a:r>
            <a:r>
              <a:rPr lang="es-ES" sz="2300" dirty="0" smtClean="0">
                <a:latin typeface="Arial Unicode MS" pitchFamily="34" charset="-128"/>
                <a:ea typeface="Arial Unicode MS" pitchFamily="34" charset="-128"/>
                <a:cs typeface="Arial Unicode MS" pitchFamily="34" charset="-128"/>
              </a:rPr>
              <a:t> plantea una </a:t>
            </a:r>
            <a:r>
              <a:rPr lang="es-ES" sz="2300" i="1" dirty="0" smtClean="0">
                <a:latin typeface="Arial Unicode MS" pitchFamily="34" charset="-128"/>
                <a:ea typeface="Arial Unicode MS" pitchFamily="34" charset="-128"/>
                <a:cs typeface="Arial Unicode MS" pitchFamily="34" charset="-128"/>
              </a:rPr>
              <a:t>brecha entre lo que existe y lo que es deseable </a:t>
            </a:r>
            <a:r>
              <a:rPr lang="es-ES" sz="2300" dirty="0" smtClean="0">
                <a:latin typeface="Arial Unicode MS" pitchFamily="34" charset="-128"/>
                <a:ea typeface="Arial Unicode MS" pitchFamily="34" charset="-128"/>
                <a:cs typeface="Arial Unicode MS" pitchFamily="34" charset="-128"/>
              </a:rPr>
              <a:t>por parte de un conjunto significativo de actores.</a:t>
            </a:r>
          </a:p>
          <a:p>
            <a:pPr marL="342900" indent="-342900" algn="just">
              <a:buClr>
                <a:srgbClr val="7EA04F"/>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Un problema es social (o institucional) cuando afecta a un número considerable de personas y para su superación no bastan los esfuerzos individuales, sino que se requieren acciones colectivas, particularmente de quienes conducen.</a:t>
            </a:r>
          </a:p>
          <a:p>
            <a:pPr marL="342900" indent="-342900" algn="just">
              <a:buClr>
                <a:srgbClr val="7EA04F"/>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Implican carencias o dificultades u obstáculos para el cabal logro de objetivos. </a:t>
            </a:r>
          </a:p>
          <a:p>
            <a:pPr marL="342900" indent="-342900" algn="just">
              <a:buClr>
                <a:srgbClr val="7EA04F"/>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Los problemas deben delimitarse socialmente (tipo y cantidad de población afectada) territorialmente (espacio geográfico donde se ubica) y/o institucionalmente. </a:t>
            </a:r>
          </a:p>
          <a:p>
            <a:pPr>
              <a:defRPr/>
            </a:pPr>
            <a:endParaRPr lang="es-ES" sz="2400" dirty="0" smtClean="0">
              <a:cs typeface="Arial" charset="0"/>
            </a:endParaRPr>
          </a:p>
        </p:txBody>
      </p:sp>
    </p:spTree>
    <p:extLst>
      <p:ext uri="{BB962C8B-B14F-4D97-AF65-F5344CB8AC3E}">
        <p14:creationId xmlns:p14="http://schemas.microsoft.com/office/powerpoint/2010/main" val="17051854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8896" y="836712"/>
            <a:ext cx="5785104" cy="663462"/>
          </a:xfrm>
        </p:spPr>
        <p:txBody>
          <a:bodyPr lIns="0" tIns="0" rIns="0" bIns="0" anchor="t" anchorCtr="0">
            <a:normAutofit fontScale="90000"/>
          </a:bodyPr>
          <a:lstStyle/>
          <a:p>
            <a:pPr algn="l"/>
            <a:r>
              <a:rPr lang="es-ES_tradnl" sz="2400" b="1" dirty="0" smtClean="0">
                <a:solidFill>
                  <a:srgbClr val="7EA04F"/>
                </a:solidFill>
                <a:latin typeface="Arial" pitchFamily="34" charset="0"/>
                <a:cs typeface="Arial" pitchFamily="34" charset="0"/>
              </a:rPr>
              <a:t>CRITERIOS PARA PRIORIZAR PROBLEMAS</a:t>
            </a:r>
            <a:endParaRPr lang="es-ES" sz="2400" b="1" dirty="0">
              <a:solidFill>
                <a:srgbClr val="7EA04F"/>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graphicFrame>
        <p:nvGraphicFramePr>
          <p:cNvPr id="6" name="1 Tabla"/>
          <p:cNvGraphicFramePr>
            <a:graphicFrameLocks noGrp="1"/>
          </p:cNvGraphicFramePr>
          <p:nvPr>
            <p:extLst/>
          </p:nvPr>
        </p:nvGraphicFramePr>
        <p:xfrm>
          <a:off x="107951" y="1655763"/>
          <a:ext cx="8856538" cy="5111354"/>
        </p:xfrm>
        <a:graphic>
          <a:graphicData uri="http://schemas.openxmlformats.org/drawingml/2006/table">
            <a:tbl>
              <a:tblPr firstRow="1" firstCol="1" bandRow="1">
                <a:tableStyleId>{5C22544A-7EE6-4342-B048-85BDC9FD1C3A}</a:tableStyleId>
              </a:tblPr>
              <a:tblGrid>
                <a:gridCol w="1571321"/>
                <a:gridCol w="7285217"/>
              </a:tblGrid>
              <a:tr h="635437">
                <a:tc>
                  <a:txBody>
                    <a:bodyPr/>
                    <a:lstStyle/>
                    <a:p>
                      <a:pPr algn="just">
                        <a:lnSpc>
                          <a:spcPct val="115000"/>
                        </a:lnSpc>
                        <a:spcAft>
                          <a:spcPts val="0"/>
                        </a:spcAft>
                      </a:pPr>
                      <a:r>
                        <a:rPr lang="es-AR" sz="200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Magnitud</a:t>
                      </a: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es-AR" sz="2000" b="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Cantidad de personas afectadas </a:t>
                      </a:r>
                      <a:r>
                        <a:rPr lang="es-AR" sz="2000" b="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(absolutos </a:t>
                      </a:r>
                      <a:r>
                        <a:rPr lang="es-AR" sz="2000" b="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y porcentuales</a:t>
                      </a:r>
                      <a:r>
                        <a:rPr lang="es-AR" sz="2000" b="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 según tipo, </a:t>
                      </a:r>
                      <a:r>
                        <a:rPr lang="es-AR" sz="2000" b="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y comparación respecto de </a:t>
                      </a:r>
                      <a:r>
                        <a:rPr lang="es-AR" sz="2000" b="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otros </a:t>
                      </a:r>
                      <a:r>
                        <a:rPr lang="es-AR" sz="2000" b="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contextos o niveles.</a:t>
                      </a:r>
                    </a:p>
                  </a:txBody>
                  <a:tcPr marL="68578" marR="6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8339">
                <a:tc>
                  <a:txBody>
                    <a:bodyPr/>
                    <a:lstStyle/>
                    <a:p>
                      <a:pPr algn="just">
                        <a:lnSpc>
                          <a:spcPct val="115000"/>
                        </a:lnSpc>
                        <a:spcAft>
                          <a:spcPts val="0"/>
                        </a:spcAft>
                      </a:pPr>
                      <a:r>
                        <a:rPr lang="es-AR" sz="20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Gravedad</a:t>
                      </a:r>
                      <a:endParaRPr lang="es-AR" sz="200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es-AR" sz="20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Efectos que seguirán de no intervenir (fracasos, daños, muertes).</a:t>
                      </a:r>
                      <a:endParaRPr lang="es-AR" sz="200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66092">
                <a:tc>
                  <a:txBody>
                    <a:bodyPr/>
                    <a:lstStyle/>
                    <a:p>
                      <a:pPr algn="just">
                        <a:lnSpc>
                          <a:spcPct val="115000"/>
                        </a:lnSpc>
                        <a:spcAft>
                          <a:spcPts val="0"/>
                        </a:spcAft>
                      </a:pPr>
                      <a:r>
                        <a:rPr lang="es-AR" sz="2000" dirty="0" err="1"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Vulnerabili</a:t>
                      </a:r>
                      <a:r>
                        <a:rPr lang="es-AR" sz="20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-dad</a:t>
                      </a:r>
                      <a:endParaRPr lang="es-AR" sz="200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es-AR" sz="20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El problema es vulnerable a las acciones que son posibles de implementar, o sea, es </a:t>
                      </a:r>
                      <a:r>
                        <a:rPr lang="es-AR" sz="2000" b="1"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superable</a:t>
                      </a:r>
                      <a:r>
                        <a:rPr lang="es-AR" sz="20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s-AR" sz="200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78" marR="6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5437">
                <a:tc>
                  <a:txBody>
                    <a:bodyPr/>
                    <a:lstStyle/>
                    <a:p>
                      <a:pPr algn="just">
                        <a:lnSpc>
                          <a:spcPct val="115000"/>
                        </a:lnSpc>
                        <a:spcAft>
                          <a:spcPts val="0"/>
                        </a:spcAft>
                      </a:pPr>
                      <a:r>
                        <a:rPr lang="es-AR" sz="20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Viabilidad</a:t>
                      </a:r>
                      <a:endParaRPr lang="es-AR" sz="200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es-AR" sz="20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El problema puede afrontarse con los recursos disponibles (políticos, humanos, financieros e institucionales).</a:t>
                      </a:r>
                      <a:endParaRPr lang="es-AR" sz="200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78" marR="6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5437">
                <a:tc>
                  <a:txBody>
                    <a:bodyPr/>
                    <a:lstStyle/>
                    <a:p>
                      <a:pPr algn="just">
                        <a:lnSpc>
                          <a:spcPct val="115000"/>
                        </a:lnSpc>
                        <a:spcAft>
                          <a:spcPts val="0"/>
                        </a:spcAft>
                      </a:pPr>
                      <a:r>
                        <a:rPr lang="es-AR" sz="20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Sinergia</a:t>
                      </a:r>
                      <a:endParaRPr lang="es-AR" sz="200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es-AR" sz="20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El problema se vincula con otros problemas, que a su vez se verán aliviados si el mismo se alivia. </a:t>
                      </a:r>
                      <a:endParaRPr lang="es-AR" sz="200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78" marR="6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8816">
                <a:tc>
                  <a:txBody>
                    <a:bodyPr/>
                    <a:lstStyle/>
                    <a:p>
                      <a:pPr algn="just">
                        <a:lnSpc>
                          <a:spcPct val="115000"/>
                        </a:lnSpc>
                        <a:spcAft>
                          <a:spcPts val="0"/>
                        </a:spcAft>
                      </a:pPr>
                      <a:r>
                        <a:rPr lang="es-AR" sz="20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Valoración social</a:t>
                      </a:r>
                      <a:endParaRPr lang="es-AR" sz="200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es-AR" sz="20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Preocupación por el problema de parte de la población destinataria y de otros actores implicados e interés en su superación. </a:t>
                      </a:r>
                      <a:endParaRPr lang="es-AR" sz="200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78" marR="6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66092">
                <a:tc>
                  <a:txBody>
                    <a:bodyPr/>
                    <a:lstStyle/>
                    <a:p>
                      <a:pPr algn="just">
                        <a:lnSpc>
                          <a:spcPct val="115000"/>
                        </a:lnSpc>
                        <a:spcAft>
                          <a:spcPts val="0"/>
                        </a:spcAft>
                      </a:pPr>
                      <a:r>
                        <a:rPr lang="es-AR" sz="20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Costo efectividad</a:t>
                      </a:r>
                      <a:endParaRPr lang="es-AR" sz="200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es-AR" sz="20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Relación entre los costos de intervenir y los beneficios que se obtendrán. </a:t>
                      </a:r>
                      <a:endParaRPr lang="es-AR" sz="2000" dirty="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78" marR="6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61061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 Caratula.jpg"/>
          <p:cNvPicPr>
            <a:picLocks/>
          </p:cNvPicPr>
          <p:nvPr/>
        </p:nvPicPr>
        <p:blipFill>
          <a:blip r:embed="rId2"/>
          <a:stretch>
            <a:fillRect/>
          </a:stretch>
        </p:blipFill>
        <p:spPr>
          <a:xfrm>
            <a:off x="0" y="17"/>
            <a:ext cx="9328882" cy="7020000"/>
          </a:xfrm>
          <a:prstGeom prst="rect">
            <a:avLst/>
          </a:prstGeom>
        </p:spPr>
      </p:pic>
      <p:sp>
        <p:nvSpPr>
          <p:cNvPr id="2" name="1 Título"/>
          <p:cNvSpPr>
            <a:spLocks noGrp="1"/>
          </p:cNvSpPr>
          <p:nvPr>
            <p:ph type="title"/>
          </p:nvPr>
        </p:nvSpPr>
        <p:spPr>
          <a:xfrm>
            <a:off x="2268000" y="4068000"/>
            <a:ext cx="5929354" cy="1432702"/>
          </a:xfrm>
        </p:spPr>
        <p:txBody>
          <a:bodyPr lIns="0" tIns="0" rIns="0" bIns="0" anchor="t" anchorCtr="0">
            <a:normAutofit/>
          </a:bodyPr>
          <a:lstStyle/>
          <a:p>
            <a:pPr algn="l"/>
            <a:r>
              <a:rPr lang="es-ES" sz="3200" b="1" dirty="0">
                <a:solidFill>
                  <a:srgbClr val="B71963"/>
                </a:solidFill>
                <a:latin typeface="Arial Narrow" pitchFamily="34" charset="0"/>
              </a:rPr>
              <a:t>CONTENIDOS DE LA PROGRAMACIÓN /FORMULACIÓN</a:t>
            </a:r>
            <a:endParaRPr lang="es-ES" sz="3200" b="1" dirty="0">
              <a:solidFill>
                <a:srgbClr val="B71963"/>
              </a:solidFill>
              <a:latin typeface="Arial Narrow" pitchFamily="34" charset="0"/>
            </a:endParaRPr>
          </a:p>
        </p:txBody>
      </p:sp>
    </p:spTree>
    <p:extLst>
      <p:ext uri="{BB962C8B-B14F-4D97-AF65-F5344CB8AC3E}">
        <p14:creationId xmlns:p14="http://schemas.microsoft.com/office/powerpoint/2010/main" val="17844968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B71963"/>
                </a:solidFill>
                <a:latin typeface="Arial" pitchFamily="34" charset="0"/>
                <a:cs typeface="Arial" pitchFamily="34" charset="0"/>
              </a:rPr>
              <a:t>INFORMACIÓN INSTITUCIONAL</a:t>
            </a:r>
            <a:endParaRPr lang="es-ES" sz="2400" b="1" dirty="0">
              <a:solidFill>
                <a:srgbClr val="B71963"/>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7938" y="1500173"/>
            <a:ext cx="9028112" cy="4376751"/>
          </a:xfrm>
          <a:prstGeom prst="rect">
            <a:avLst/>
          </a:prstGeom>
          <a:solidFill>
            <a:srgbClr val="FFFFFF"/>
          </a:solidFill>
          <a:ln w="9525">
            <a:noFill/>
            <a:miter lim="800000"/>
            <a:headEnd/>
            <a:tailEnd/>
          </a:ln>
        </p:spPr>
        <p:txBody>
          <a:bodyPr/>
          <a:lstStyle/>
          <a:p>
            <a:pPr algn="ct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a:p>
            <a:pP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p:txBody>
      </p:sp>
      <p:sp>
        <p:nvSpPr>
          <p:cNvPr id="8" name="2 Marcador de contenido"/>
          <p:cNvSpPr txBox="1">
            <a:spLocks/>
          </p:cNvSpPr>
          <p:nvPr/>
        </p:nvSpPr>
        <p:spPr bwMode="auto">
          <a:xfrm>
            <a:off x="0" y="1643063"/>
            <a:ext cx="8557146" cy="428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447675" indent="-382588"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B71963"/>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Nombre, localización y antigüedad de la institución responsable. </a:t>
            </a:r>
          </a:p>
          <a:p>
            <a:pPr algn="just" eaLnBrk="1" hangingPunct="1">
              <a:spcBef>
                <a:spcPct val="0"/>
              </a:spcBef>
              <a:buClr>
                <a:srgbClr val="B71963"/>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Autoridades.</a:t>
            </a:r>
          </a:p>
          <a:p>
            <a:pPr algn="just" eaLnBrk="1" hangingPunct="1">
              <a:spcBef>
                <a:spcPct val="0"/>
              </a:spcBef>
              <a:buClr>
                <a:srgbClr val="B71963"/>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Listado de documentación (organigrama, carpeta institucional, estatutos, balances, etc.), que se anexa.</a:t>
            </a:r>
          </a:p>
          <a:p>
            <a:pPr algn="just" eaLnBrk="1" hangingPunct="1">
              <a:spcBef>
                <a:spcPct val="0"/>
              </a:spcBef>
              <a:buClr>
                <a:srgbClr val="B71963"/>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Misión y objetivos institucionales. </a:t>
            </a:r>
          </a:p>
          <a:p>
            <a:pPr algn="just" eaLnBrk="1" hangingPunct="1">
              <a:spcBef>
                <a:spcPct val="0"/>
              </a:spcBef>
              <a:buClr>
                <a:srgbClr val="B71963"/>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Tipo y magnitud de la experiencia en la realización de intervenciones similares o complementarias.</a:t>
            </a:r>
          </a:p>
          <a:p>
            <a:pPr algn="just" eaLnBrk="1" hangingPunct="1">
              <a:spcBef>
                <a:spcPct val="0"/>
              </a:spcBef>
              <a:buClr>
                <a:srgbClr val="B71963"/>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Recursos con que cuenta (de todo tipo).</a:t>
            </a:r>
          </a:p>
          <a:p>
            <a:pPr algn="just" eaLnBrk="1" hangingPunct="1">
              <a:spcBef>
                <a:spcPct val="0"/>
              </a:spcBef>
              <a:buClr>
                <a:srgbClr val="B71963"/>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Experiencia en articulaciones con organismos del Estado (nacional, provincial y/o municipal) y/o con otro tipo de organizaciones (pares, de la sociedad civil, académicas, etc.)</a:t>
            </a:r>
          </a:p>
          <a:p>
            <a:pPr eaLnBrk="1" hangingPunct="1">
              <a:spcBef>
                <a:spcPct val="0"/>
              </a:spcBef>
              <a:buFont typeface="Wingdings" panose="05000000000000000000" pitchFamily="2" charset="2"/>
              <a:buChar char="Ø"/>
            </a:pPr>
            <a:endParaRPr lang="es-AR" altLang="es-AR" sz="2400" dirty="0">
              <a:solidFill>
                <a:schemeClr val="bg1"/>
              </a:solidFill>
              <a:cs typeface="Tahoma" panose="020B0604030504040204" pitchFamily="34" charset="0"/>
            </a:endParaRPr>
          </a:p>
        </p:txBody>
      </p:sp>
    </p:spTree>
    <p:extLst>
      <p:ext uri="{BB962C8B-B14F-4D97-AF65-F5344CB8AC3E}">
        <p14:creationId xmlns:p14="http://schemas.microsoft.com/office/powerpoint/2010/main" val="2437140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B71963"/>
                </a:solidFill>
                <a:latin typeface="Arial" pitchFamily="34" charset="0"/>
                <a:cs typeface="Arial" pitchFamily="34" charset="0"/>
              </a:rPr>
              <a:t>FUNDAMENTACIÓN PROBLEMA</a:t>
            </a:r>
            <a:endParaRPr lang="es-ES" sz="2400" b="1" dirty="0">
              <a:solidFill>
                <a:srgbClr val="B71963"/>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7938" y="1500173"/>
            <a:ext cx="9028112" cy="4376751"/>
          </a:xfrm>
          <a:prstGeom prst="rect">
            <a:avLst/>
          </a:prstGeom>
          <a:solidFill>
            <a:srgbClr val="FFFFFF"/>
          </a:solidFill>
          <a:ln w="9525">
            <a:noFill/>
            <a:miter lim="800000"/>
            <a:headEnd/>
            <a:tailEnd/>
          </a:ln>
        </p:spPr>
        <p:txBody>
          <a:bodyPr/>
          <a:lstStyle/>
          <a:p>
            <a:pPr algn="ct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a:p>
            <a:pP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p:txBody>
      </p:sp>
      <p:sp>
        <p:nvSpPr>
          <p:cNvPr id="7" name="2 Marcador de contenido"/>
          <p:cNvSpPr txBox="1">
            <a:spLocks/>
          </p:cNvSpPr>
          <p:nvPr/>
        </p:nvSpPr>
        <p:spPr bwMode="auto">
          <a:xfrm>
            <a:off x="0" y="1628800"/>
            <a:ext cx="8715404" cy="4522787"/>
          </a:xfrm>
          <a:prstGeom prst="rect">
            <a:avLst/>
          </a:prstGeom>
          <a:solidFill>
            <a:srgbClr val="FFFFFF"/>
          </a:solid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B71963"/>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Caracterización del </a:t>
            </a:r>
            <a:r>
              <a:rPr lang="es-ES" sz="2300" b="1" dirty="0" smtClean="0">
                <a:latin typeface="Arial Unicode MS" pitchFamily="34" charset="-128"/>
                <a:ea typeface="Arial Unicode MS" pitchFamily="34" charset="-128"/>
                <a:cs typeface="Arial Unicode MS" pitchFamily="34" charset="-128"/>
              </a:rPr>
              <a:t>problema </a:t>
            </a:r>
            <a:r>
              <a:rPr lang="es-ES" sz="2300" dirty="0" smtClean="0">
                <a:latin typeface="Arial Unicode MS" pitchFamily="34" charset="-128"/>
                <a:ea typeface="Arial Unicode MS" pitchFamily="34" charset="-128"/>
                <a:cs typeface="Arial Unicode MS" pitchFamily="34" charset="-128"/>
              </a:rPr>
              <a:t>focal</a:t>
            </a:r>
            <a:r>
              <a:rPr lang="es-ES" sz="2300" b="1" dirty="0" smtClean="0">
                <a:latin typeface="Arial Unicode MS" pitchFamily="34" charset="-128"/>
                <a:ea typeface="Arial Unicode MS" pitchFamily="34" charset="-128"/>
                <a:cs typeface="Arial Unicode MS" pitchFamily="34" charset="-128"/>
              </a:rPr>
              <a:t> </a:t>
            </a:r>
            <a:r>
              <a:rPr lang="es-ES" sz="2300" dirty="0" smtClean="0">
                <a:latin typeface="Arial Unicode MS" pitchFamily="34" charset="-128"/>
                <a:ea typeface="Arial Unicode MS" pitchFamily="34" charset="-128"/>
                <a:cs typeface="Arial Unicode MS" pitchFamily="34" charset="-128"/>
              </a:rPr>
              <a:t>que se procura resolver = para qué se realizará el proyecto.</a:t>
            </a:r>
          </a:p>
          <a:p>
            <a:pPr marL="342900" indent="-342900" algn="just">
              <a:buClr>
                <a:srgbClr val="B71963"/>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Identificación de factores relacionados o asociados con el problema focal = explicación (árbol de problemas).</a:t>
            </a:r>
          </a:p>
          <a:p>
            <a:pPr marL="342900" indent="-342900" algn="just">
              <a:buClr>
                <a:srgbClr val="B71963"/>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Magnitud y relevancia del problema: Quiénes y cuántos se ven afectados por el problema, directa e indirectamente = destinatarios potenciales (o población objetivo). </a:t>
            </a:r>
          </a:p>
          <a:p>
            <a:pPr marL="342900" indent="-342900" algn="just">
              <a:buClr>
                <a:srgbClr val="B71963"/>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Cuál es la evolución hasta la fecha y qué pasaría si no se interviene sobre el problema, en un futuro.</a:t>
            </a:r>
          </a:p>
          <a:p>
            <a:pPr marL="342900" indent="-342900" algn="just">
              <a:buClr>
                <a:srgbClr val="B71963"/>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Localización = dónde se llevará a cabo/ contexto (político, institucional, económico, demográfico, social y cultural).</a:t>
            </a:r>
          </a:p>
          <a:p>
            <a:pPr marL="342900" indent="-342900" algn="just">
              <a:buClr>
                <a:srgbClr val="B71963"/>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Mapeo de actores (que pueden adherir, contribuir u oponerse) y recursos existentes / disponibles.</a:t>
            </a:r>
          </a:p>
          <a:p>
            <a:pPr>
              <a:defRPr/>
            </a:pPr>
            <a:endParaRPr lang="es-ES" sz="2400" dirty="0" smtClean="0">
              <a:solidFill>
                <a:schemeClr val="bg1"/>
              </a:solidFill>
              <a:cs typeface="Arial" charset="0"/>
            </a:endParaRPr>
          </a:p>
        </p:txBody>
      </p:sp>
    </p:spTree>
    <p:extLst>
      <p:ext uri="{BB962C8B-B14F-4D97-AF65-F5344CB8AC3E}">
        <p14:creationId xmlns:p14="http://schemas.microsoft.com/office/powerpoint/2010/main" val="25995678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B71963"/>
                </a:solidFill>
                <a:latin typeface="Arial" pitchFamily="34" charset="0"/>
                <a:cs typeface="Arial" pitchFamily="34" charset="0"/>
              </a:rPr>
              <a:t>MÁS SOBRE EL PROBLEMA</a:t>
            </a:r>
            <a:endParaRPr lang="es-ES" sz="2400" b="1" dirty="0">
              <a:solidFill>
                <a:srgbClr val="B71963"/>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7938" y="1500173"/>
            <a:ext cx="9028112" cy="4376751"/>
          </a:xfrm>
          <a:prstGeom prst="rect">
            <a:avLst/>
          </a:prstGeom>
          <a:solidFill>
            <a:srgbClr val="FFFFFF"/>
          </a:solidFill>
          <a:ln w="9525">
            <a:noFill/>
            <a:miter lim="800000"/>
            <a:headEnd/>
            <a:tailEnd/>
          </a:ln>
        </p:spPr>
        <p:txBody>
          <a:bodyPr/>
          <a:lstStyle/>
          <a:p>
            <a:pPr algn="ct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a:p>
            <a:pP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p:txBody>
      </p:sp>
      <p:sp>
        <p:nvSpPr>
          <p:cNvPr id="7" name="2 Marcador de contenido"/>
          <p:cNvSpPr txBox="1">
            <a:spLocks/>
          </p:cNvSpPr>
          <p:nvPr/>
        </p:nvSpPr>
        <p:spPr bwMode="auto">
          <a:xfrm>
            <a:off x="302404" y="1885288"/>
            <a:ext cx="8539191" cy="428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B71963"/>
              </a:buClr>
              <a:buFont typeface="Wingdings" panose="05000000000000000000" pitchFamily="2" charset="2"/>
              <a:buChar char="Ø"/>
            </a:pP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Vinculación del problema y el modo propuesto para su resolución, con:</a:t>
            </a:r>
          </a:p>
          <a:p>
            <a:pPr lvl="1" algn="just" eaLnBrk="1" hangingPunct="1">
              <a:spcBef>
                <a:spcPct val="0"/>
              </a:spcBef>
              <a:buFont typeface="Arial Unicode MS" panose="020B0604020202020204" pitchFamily="34" charset="-128"/>
              <a:buChar char="-"/>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Las teorías / concepciones vigentes = estado del arte = teoría del cambio que sustenta la intervención.</a:t>
            </a:r>
          </a:p>
          <a:p>
            <a:pPr lvl="1" algn="just" eaLnBrk="1" hangingPunct="1">
              <a:spcBef>
                <a:spcPct val="0"/>
              </a:spcBef>
              <a:buFont typeface="Arial Unicode MS" panose="020B0604020202020204" pitchFamily="34" charset="-128"/>
              <a:buChar char="-"/>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Las líneas políticas de la instancia a la que se solicita apoyo o de la que se depende</a:t>
            </a:r>
            <a:r>
              <a:rPr lang="es-ES" altLang="es-AR" sz="22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457200" lvl="1" indent="0" algn="just" eaLnBrk="1" hangingPunct="1">
              <a:spcBef>
                <a:spcPct val="0"/>
              </a:spcBef>
              <a:buNone/>
            </a:pPr>
            <a:endParaRPr lang="es-ES" altLang="es-AR" sz="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B71963"/>
              </a:buClr>
              <a:buFont typeface="Wingdings" panose="05000000000000000000" pitchFamily="2" charset="2"/>
              <a:buChar char="Ø"/>
            </a:pP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Historia del problema en el propio contexto o en otros. Formas previas de abordarlo</a:t>
            </a:r>
            <a:r>
              <a:rPr lang="es-ES" altLang="es-AR" sz="23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gn="just" eaLnBrk="1" hangingPunct="1">
              <a:spcBef>
                <a:spcPct val="0"/>
              </a:spcBef>
              <a:buClr>
                <a:srgbClr val="B71963"/>
              </a:buClr>
              <a:buNone/>
            </a:pPr>
            <a:endParaRPr lang="es-ES" altLang="es-AR" sz="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B71963"/>
              </a:buClr>
              <a:buFont typeface="Wingdings" panose="05000000000000000000" pitchFamily="2" charset="2"/>
              <a:buChar char="Ø"/>
            </a:pP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No todos los actores implicados perciben y explican el problema del mismo modo (por ende, las soluciones que propongan serán probablemente distintas). Esa es una de las razones para contar con la perspectiva de todos ellos. </a:t>
            </a:r>
          </a:p>
        </p:txBody>
      </p:sp>
    </p:spTree>
    <p:extLst>
      <p:ext uri="{BB962C8B-B14F-4D97-AF65-F5344CB8AC3E}">
        <p14:creationId xmlns:p14="http://schemas.microsoft.com/office/powerpoint/2010/main" val="32648510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836712"/>
            <a:ext cx="5357850" cy="576064"/>
          </a:xfrm>
        </p:spPr>
        <p:txBody>
          <a:bodyPr lIns="0" tIns="0" rIns="0" bIns="0" anchor="t" anchorCtr="0">
            <a:normAutofit/>
          </a:bodyPr>
          <a:lstStyle/>
          <a:p>
            <a:pPr algn="l"/>
            <a:r>
              <a:rPr lang="es-ES" sz="2400" b="1" dirty="0" smtClean="0">
                <a:solidFill>
                  <a:srgbClr val="B71963"/>
                </a:solidFill>
                <a:latin typeface="Arial" pitchFamily="34" charset="0"/>
                <a:cs typeface="Arial" pitchFamily="34" charset="0"/>
              </a:rPr>
              <a:t>EL ÁRBOL DE PROBLEMAS</a:t>
            </a:r>
            <a:endParaRPr lang="es-ES" sz="2400" b="1" dirty="0">
              <a:solidFill>
                <a:srgbClr val="B71963"/>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7938" y="1500173"/>
            <a:ext cx="9028112" cy="4376751"/>
          </a:xfrm>
          <a:prstGeom prst="rect">
            <a:avLst/>
          </a:prstGeom>
          <a:solidFill>
            <a:srgbClr val="FFFFFF"/>
          </a:solidFill>
          <a:ln w="9525">
            <a:noFill/>
            <a:miter lim="800000"/>
            <a:headEnd/>
            <a:tailEnd/>
          </a:ln>
        </p:spPr>
        <p:txBody>
          <a:bodyPr/>
          <a:lstStyle/>
          <a:p>
            <a:pPr algn="ct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a:p>
            <a:pP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484313"/>
            <a:ext cx="7920037"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281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B71963"/>
                </a:solidFill>
                <a:latin typeface="Arial" pitchFamily="34" charset="0"/>
                <a:cs typeface="Arial" pitchFamily="34" charset="0"/>
              </a:rPr>
              <a:t>¿QUÉ SE PROPONE HACER</a:t>
            </a:r>
            <a:r>
              <a:rPr lang="es-ES" sz="2400" b="1" dirty="0">
                <a:solidFill>
                  <a:srgbClr val="B71963"/>
                </a:solidFill>
                <a:latin typeface="Arial" pitchFamily="34" charset="0"/>
                <a:cs typeface="Arial" pitchFamily="34" charset="0"/>
              </a:rPr>
              <a:t>?</a:t>
            </a: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7938" y="1500173"/>
            <a:ext cx="9028112" cy="4376751"/>
          </a:xfrm>
          <a:prstGeom prst="rect">
            <a:avLst/>
          </a:prstGeom>
          <a:solidFill>
            <a:srgbClr val="FFFFFF"/>
          </a:solidFill>
          <a:ln w="9525">
            <a:noFill/>
            <a:miter lim="800000"/>
            <a:headEnd/>
            <a:tailEnd/>
          </a:ln>
        </p:spPr>
        <p:txBody>
          <a:bodyPr/>
          <a:lstStyle/>
          <a:p>
            <a:pPr algn="ct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a:p>
            <a:pP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p:txBody>
      </p:sp>
      <p:sp>
        <p:nvSpPr>
          <p:cNvPr id="7" name="2 Marcador de contenido"/>
          <p:cNvSpPr txBox="1">
            <a:spLocks/>
          </p:cNvSpPr>
          <p:nvPr/>
        </p:nvSpPr>
        <p:spPr bwMode="auto">
          <a:xfrm>
            <a:off x="247650" y="1557338"/>
            <a:ext cx="8467754" cy="4608512"/>
          </a:xfrm>
          <a:prstGeom prst="rect">
            <a:avLst/>
          </a:prstGeom>
          <a:solidFill>
            <a:srgbClr val="FFFFFF"/>
          </a:solid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B71963"/>
              </a:buClr>
              <a:buFont typeface="Wingdings" pitchFamily="2" charset="2"/>
              <a:buChar char="Ø"/>
              <a:defRPr/>
            </a:pPr>
            <a:r>
              <a:rPr lang="es-ES" sz="2300" b="1" dirty="0" smtClean="0">
                <a:latin typeface="Arial Unicode MS" pitchFamily="34" charset="-128"/>
                <a:ea typeface="Arial Unicode MS" pitchFamily="34" charset="-128"/>
                <a:cs typeface="Arial Unicode MS" pitchFamily="34" charset="-128"/>
              </a:rPr>
              <a:t>Objetivos</a:t>
            </a:r>
            <a:r>
              <a:rPr lang="es-ES" sz="2300" dirty="0" smtClean="0">
                <a:latin typeface="Arial Unicode MS" pitchFamily="34" charset="-128"/>
                <a:ea typeface="Arial Unicode MS" pitchFamily="34" charset="-128"/>
                <a:cs typeface="Arial Unicode MS" pitchFamily="34" charset="-128"/>
              </a:rPr>
              <a:t>: cambios que se propone lograr en términos cualitativos, para aliviar o superar el/los problema/s. </a:t>
            </a:r>
          </a:p>
          <a:p>
            <a:pPr marL="342900" indent="-342900" algn="just">
              <a:buClr>
                <a:srgbClr val="B71963"/>
              </a:buClr>
              <a:buFont typeface="Wingdings" pitchFamily="2" charset="2"/>
              <a:buChar char="Ø"/>
              <a:defRPr/>
            </a:pPr>
            <a:r>
              <a:rPr lang="es-ES" sz="2300" b="1" dirty="0" smtClean="0">
                <a:latin typeface="Arial Unicode MS" pitchFamily="34" charset="-128"/>
                <a:ea typeface="Arial Unicode MS" pitchFamily="34" charset="-128"/>
                <a:cs typeface="Arial Unicode MS" pitchFamily="34" charset="-128"/>
              </a:rPr>
              <a:t>Metas: </a:t>
            </a:r>
            <a:r>
              <a:rPr lang="es-ES" sz="2300" dirty="0" smtClean="0">
                <a:latin typeface="Arial Unicode MS" pitchFamily="34" charset="-128"/>
                <a:ea typeface="Arial Unicode MS" pitchFamily="34" charset="-128"/>
                <a:cs typeface="Arial Unicode MS" pitchFamily="34" charset="-128"/>
              </a:rPr>
              <a:t>objetivos cuantificados y en función de los tiempos previstos.</a:t>
            </a:r>
          </a:p>
          <a:p>
            <a:pPr marL="342900" indent="-342900" algn="just">
              <a:buClr>
                <a:srgbClr val="B71963"/>
              </a:buClr>
              <a:buFont typeface="Wingdings" pitchFamily="2" charset="2"/>
              <a:buChar char="Ø"/>
              <a:defRPr/>
            </a:pPr>
            <a:r>
              <a:rPr lang="es-ES" sz="2300" b="1" dirty="0" smtClean="0">
                <a:latin typeface="Arial Unicode MS" pitchFamily="34" charset="-128"/>
                <a:ea typeface="Arial Unicode MS" pitchFamily="34" charset="-128"/>
                <a:cs typeface="Arial Unicode MS" pitchFamily="34" charset="-128"/>
              </a:rPr>
              <a:t>Destinatarios</a:t>
            </a:r>
            <a:r>
              <a:rPr lang="es-ES" sz="2300" dirty="0" smtClean="0">
                <a:latin typeface="Arial Unicode MS" pitchFamily="34" charset="-128"/>
                <a:ea typeface="Arial Unicode MS" pitchFamily="34" charset="-128"/>
                <a:cs typeface="Arial Unicode MS" pitchFamily="34" charset="-128"/>
              </a:rPr>
              <a:t>: Cantidad y perfil = a cuántos y a quiénes incluye, en base a qué criterios.</a:t>
            </a:r>
          </a:p>
          <a:p>
            <a:pPr marL="342900" indent="-342900" algn="just">
              <a:buClr>
                <a:srgbClr val="B71963"/>
              </a:buClr>
              <a:buFont typeface="Wingdings" pitchFamily="2" charset="2"/>
              <a:buChar char="Ø"/>
              <a:defRPr/>
            </a:pPr>
            <a:r>
              <a:rPr lang="es-ES" sz="2300" b="1" dirty="0" smtClean="0">
                <a:latin typeface="Arial Unicode MS" pitchFamily="34" charset="-128"/>
                <a:ea typeface="Arial Unicode MS" pitchFamily="34" charset="-128"/>
                <a:cs typeface="Arial Unicode MS" pitchFamily="34" charset="-128"/>
              </a:rPr>
              <a:t>Modalidad o estrategia de intervención</a:t>
            </a:r>
            <a:r>
              <a:rPr lang="es-ES" sz="2300" dirty="0" smtClean="0">
                <a:latin typeface="Arial Unicode MS" pitchFamily="34" charset="-128"/>
                <a:ea typeface="Arial Unicode MS" pitchFamily="34" charset="-128"/>
                <a:cs typeface="Arial Unicode MS" pitchFamily="34" charset="-128"/>
              </a:rPr>
              <a:t>. Racionalidad o lógica de la intervención. Atributos estratégicos de la gestión: integralidad, participación, </a:t>
            </a:r>
            <a:r>
              <a:rPr lang="es-ES" sz="2300" dirty="0" err="1" smtClean="0">
                <a:latin typeface="Arial Unicode MS" pitchFamily="34" charset="-128"/>
                <a:ea typeface="Arial Unicode MS" pitchFamily="34" charset="-128"/>
                <a:cs typeface="Arial Unicode MS" pitchFamily="34" charset="-128"/>
              </a:rPr>
              <a:t>asociatividad</a:t>
            </a:r>
            <a:r>
              <a:rPr lang="es-ES" sz="2300" dirty="0" smtClean="0">
                <a:latin typeface="Arial Unicode MS" pitchFamily="34" charset="-128"/>
                <a:ea typeface="Arial Unicode MS" pitchFamily="34" charset="-128"/>
                <a:cs typeface="Arial Unicode MS" pitchFamily="34" charset="-128"/>
              </a:rPr>
              <a:t>, trabajo en red.</a:t>
            </a:r>
          </a:p>
          <a:p>
            <a:pPr marL="342900" indent="-342900" algn="just">
              <a:buClr>
                <a:srgbClr val="B71963"/>
              </a:buClr>
              <a:buFont typeface="Wingdings" pitchFamily="2" charset="2"/>
              <a:buChar char="Ø"/>
              <a:defRPr/>
            </a:pPr>
            <a:r>
              <a:rPr lang="es-ES" sz="2300" b="1" dirty="0" smtClean="0">
                <a:latin typeface="Arial Unicode MS" pitchFamily="34" charset="-128"/>
                <a:ea typeface="Arial Unicode MS" pitchFamily="34" charset="-128"/>
                <a:cs typeface="Arial Unicode MS" pitchFamily="34" charset="-128"/>
              </a:rPr>
              <a:t>Principales componentes </a:t>
            </a:r>
            <a:r>
              <a:rPr lang="es-ES" sz="2300" dirty="0" smtClean="0">
                <a:latin typeface="Arial Unicode MS" pitchFamily="34" charset="-128"/>
                <a:ea typeface="Arial Unicode MS" pitchFamily="34" charset="-128"/>
                <a:cs typeface="Arial Unicode MS" pitchFamily="34" charset="-128"/>
              </a:rPr>
              <a:t>= líneas de acción = paquetes de actividades relacionadas entre sí y que concurren a un mismo objetivo, temática o campo (capacitación, comunicación, construcciones, etc.)</a:t>
            </a:r>
          </a:p>
          <a:p>
            <a:pPr>
              <a:defRPr/>
            </a:pPr>
            <a:endParaRPr lang="es-ES" sz="2400" dirty="0" smtClean="0">
              <a:cs typeface="Arial" charset="0"/>
            </a:endParaRPr>
          </a:p>
        </p:txBody>
      </p:sp>
    </p:spTree>
    <p:extLst>
      <p:ext uri="{BB962C8B-B14F-4D97-AF65-F5344CB8AC3E}">
        <p14:creationId xmlns:p14="http://schemas.microsoft.com/office/powerpoint/2010/main" val="890779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_tradnl" sz="2400" b="1" dirty="0" smtClean="0">
                <a:solidFill>
                  <a:srgbClr val="B71963"/>
                </a:solidFill>
                <a:latin typeface="Arial" pitchFamily="34" charset="0"/>
                <a:cs typeface="Arial" pitchFamily="34" charset="0"/>
              </a:rPr>
              <a:t>INTERVENCIONES SOCIALES</a:t>
            </a:r>
            <a:endParaRPr lang="es-ES" sz="2400" b="1" dirty="0">
              <a:solidFill>
                <a:srgbClr val="B71963"/>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7938" y="1500173"/>
            <a:ext cx="8707466" cy="4376751"/>
          </a:xfrm>
          <a:prstGeom prst="rect">
            <a:avLst/>
          </a:prstGeom>
          <a:solidFill>
            <a:srgbClr val="FFFFFF"/>
          </a:solidFill>
          <a:ln w="9525">
            <a:noFill/>
            <a:miter lim="800000"/>
            <a:headEnd/>
            <a:tailEnd/>
          </a:ln>
        </p:spPr>
        <p:txBody>
          <a:bodyPr/>
          <a:lstStyle/>
          <a:p>
            <a:pPr indent="180975" algn="just"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El concepto hace referencia un conjunto de actividades que: </a:t>
            </a:r>
          </a:p>
          <a:p>
            <a:pPr marL="800100" lvl="1" indent="-342900" algn="just" fontAlgn="auto">
              <a:spcBef>
                <a:spcPts val="0"/>
              </a:spcBef>
              <a:spcAft>
                <a:spcPts val="0"/>
              </a:spcAft>
              <a:buClr>
                <a:srgbClr val="EC779E"/>
              </a:buClr>
              <a:buFont typeface="Wingdings" pitchFamily="2" charset="2"/>
              <a:buChar char="Ø"/>
              <a:defRPr/>
            </a:pPr>
            <a:r>
              <a:rPr lang="es-ES" sz="2000" dirty="0">
                <a:latin typeface="Arial Unicode MS" pitchFamily="34" charset="-128"/>
                <a:ea typeface="Arial Unicode MS" pitchFamily="34" charset="-128"/>
                <a:cs typeface="Arial Unicode MS" pitchFamily="34" charset="-128"/>
              </a:rPr>
              <a:t>Se realiza de manera formal u organizada, o sea, programada.</a:t>
            </a:r>
          </a:p>
          <a:p>
            <a:pPr marL="800100" lvl="1" indent="-342900" algn="just" fontAlgn="auto">
              <a:spcBef>
                <a:spcPts val="0"/>
              </a:spcBef>
              <a:spcAft>
                <a:spcPts val="0"/>
              </a:spcAft>
              <a:buClr>
                <a:srgbClr val="EC779E"/>
              </a:buClr>
              <a:buFont typeface="Wingdings" pitchFamily="2" charset="2"/>
              <a:buChar char="Ø"/>
              <a:defRPr/>
            </a:pPr>
            <a:r>
              <a:rPr lang="es-ES" sz="2000" dirty="0">
                <a:latin typeface="Arial Unicode MS" pitchFamily="34" charset="-128"/>
                <a:ea typeface="Arial Unicode MS" pitchFamily="34" charset="-128"/>
                <a:cs typeface="Arial Unicode MS" pitchFamily="34" charset="-128"/>
              </a:rPr>
              <a:t>Responde a necesidades o situaciones problemáticas priorizadas y definidas socialmente, que no pueden afrontarse en forma individual.</a:t>
            </a:r>
          </a:p>
          <a:p>
            <a:pPr marL="800100" lvl="1" indent="-342900" algn="just" fontAlgn="auto">
              <a:spcBef>
                <a:spcPts val="0"/>
              </a:spcBef>
              <a:spcAft>
                <a:spcPts val="0"/>
              </a:spcAft>
              <a:buClr>
                <a:srgbClr val="EC779E"/>
              </a:buClr>
              <a:buFont typeface="Wingdings" pitchFamily="2" charset="2"/>
              <a:buChar char="Ø"/>
              <a:defRPr/>
            </a:pPr>
            <a:r>
              <a:rPr lang="es-ES" sz="2000" dirty="0">
                <a:latin typeface="Arial Unicode MS" pitchFamily="34" charset="-128"/>
                <a:ea typeface="Arial Unicode MS" pitchFamily="34" charset="-128"/>
                <a:cs typeface="Arial Unicode MS" pitchFamily="34" charset="-128"/>
              </a:rPr>
              <a:t>Se orienta al cambio, a transformar situaciones insatisfactorias hacia modelos deseables. </a:t>
            </a:r>
          </a:p>
          <a:p>
            <a:pPr marL="800100" lvl="1" indent="-342900" algn="just" fontAlgn="auto">
              <a:spcBef>
                <a:spcPts val="0"/>
              </a:spcBef>
              <a:spcAft>
                <a:spcPts val="0"/>
              </a:spcAft>
              <a:buClr>
                <a:srgbClr val="EC779E"/>
              </a:buClr>
              <a:buFont typeface="Wingdings" pitchFamily="2" charset="2"/>
              <a:buChar char="Ø"/>
              <a:defRPr/>
            </a:pPr>
            <a:r>
              <a:rPr lang="es-ES" sz="2000" dirty="0">
                <a:latin typeface="Arial Unicode MS" pitchFamily="34" charset="-128"/>
                <a:ea typeface="Arial Unicode MS" pitchFamily="34" charset="-128"/>
                <a:cs typeface="Arial Unicode MS" pitchFamily="34" charset="-128"/>
              </a:rPr>
              <a:t>Aspira a una legitimación pública o social.</a:t>
            </a:r>
          </a:p>
          <a:p>
            <a:pPr algn="ct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a:p>
            <a:pP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a:p>
            <a:pPr marL="179388" algn="ct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Comprende: POLÍTICAS, PLANES, PROGRAMAS, PROYECTOS. Toda intervención es programable y revela un </a:t>
            </a:r>
            <a:r>
              <a:rPr lang="es-ES" sz="2400" b="1" dirty="0">
                <a:latin typeface="Arial Unicode MS" pitchFamily="34" charset="-128"/>
                <a:ea typeface="Arial Unicode MS" pitchFamily="34" charset="-128"/>
                <a:cs typeface="Arial Unicode MS" pitchFamily="34" charset="-128"/>
              </a:rPr>
              <a:t>marco teórico </a:t>
            </a:r>
            <a:r>
              <a:rPr lang="es-ES" sz="2400" dirty="0">
                <a:latin typeface="Arial Unicode MS" pitchFamily="34" charset="-128"/>
                <a:ea typeface="Arial Unicode MS" pitchFamily="34" charset="-128"/>
                <a:cs typeface="Arial Unicode MS" pitchFamily="34" charset="-128"/>
              </a:rPr>
              <a:t>acerca del / los problema/s abordado/s y una </a:t>
            </a:r>
            <a:r>
              <a:rPr lang="es-ES" sz="2400" b="1" dirty="0">
                <a:latin typeface="Arial Unicode MS" pitchFamily="34" charset="-128"/>
                <a:ea typeface="Arial Unicode MS" pitchFamily="34" charset="-128"/>
                <a:cs typeface="Arial Unicode MS" pitchFamily="34" charset="-128"/>
              </a:rPr>
              <a:t>teoría del cambio </a:t>
            </a:r>
            <a:r>
              <a:rPr lang="es-ES" sz="2400" dirty="0">
                <a:latin typeface="Arial Unicode MS" pitchFamily="34" charset="-128"/>
                <a:ea typeface="Arial Unicode MS" pitchFamily="34" charset="-128"/>
                <a:cs typeface="Arial Unicode MS" pitchFamily="34" charset="-128"/>
              </a:rPr>
              <a:t>que le otorga sentido. </a:t>
            </a:r>
          </a:p>
        </p:txBody>
      </p:sp>
      <p:sp>
        <p:nvSpPr>
          <p:cNvPr id="7" name="5 Flecha abajo"/>
          <p:cNvSpPr/>
          <p:nvPr/>
        </p:nvSpPr>
        <p:spPr>
          <a:xfrm>
            <a:off x="4196556" y="4077444"/>
            <a:ext cx="650875" cy="647700"/>
          </a:xfrm>
          <a:prstGeom prst="downArrow">
            <a:avLst/>
          </a:prstGeom>
          <a:solidFill>
            <a:srgbClr val="B719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Tree>
    <p:extLst>
      <p:ext uri="{BB962C8B-B14F-4D97-AF65-F5344CB8AC3E}">
        <p14:creationId xmlns:p14="http://schemas.microsoft.com/office/powerpoint/2010/main" val="8310612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B71963"/>
                </a:solidFill>
                <a:latin typeface="Arial" pitchFamily="34" charset="0"/>
                <a:cs typeface="Arial" pitchFamily="34" charset="0"/>
              </a:rPr>
              <a:t>PLAN DE TRABAJO</a:t>
            </a:r>
            <a:endParaRPr lang="es-ES" sz="2400" b="1" dirty="0">
              <a:solidFill>
                <a:srgbClr val="B71963"/>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7938" y="1500173"/>
            <a:ext cx="9028112" cy="4376751"/>
          </a:xfrm>
          <a:prstGeom prst="rect">
            <a:avLst/>
          </a:prstGeom>
          <a:solidFill>
            <a:srgbClr val="FFFFFF"/>
          </a:solidFill>
          <a:ln w="9525">
            <a:noFill/>
            <a:miter lim="800000"/>
            <a:headEnd/>
            <a:tailEnd/>
          </a:ln>
        </p:spPr>
        <p:txBody>
          <a:bodyPr/>
          <a:lstStyle/>
          <a:p>
            <a:pPr algn="ct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a:p>
            <a:pP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p:txBody>
      </p:sp>
      <p:sp>
        <p:nvSpPr>
          <p:cNvPr id="7" name="2 Marcador de contenido"/>
          <p:cNvSpPr txBox="1">
            <a:spLocks/>
          </p:cNvSpPr>
          <p:nvPr/>
        </p:nvSpPr>
        <p:spPr bwMode="auto">
          <a:xfrm>
            <a:off x="320675" y="1663700"/>
            <a:ext cx="8394729" cy="428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B71963"/>
              </a:buClr>
              <a:buFont typeface="Wingdings" panose="05000000000000000000" pitchFamily="2" charset="2"/>
              <a:buChar char="Ø"/>
            </a:pPr>
            <a:r>
              <a:rPr lang="es-ES"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Actividades</a:t>
            </a: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 (nominación y descripción)</a:t>
            </a:r>
          </a:p>
          <a:p>
            <a:pPr algn="just" eaLnBrk="1" hangingPunct="1">
              <a:spcBef>
                <a:spcPct val="0"/>
              </a:spcBef>
              <a:buClr>
                <a:srgbClr val="B71963"/>
              </a:buClr>
              <a:buFont typeface="Wingdings" panose="05000000000000000000" pitchFamily="2" charset="2"/>
              <a:buChar char="Ø"/>
            </a:pPr>
            <a:r>
              <a:rPr lang="es-ES"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Recursos</a:t>
            </a: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 de diferente tipo: </a:t>
            </a:r>
          </a:p>
          <a:p>
            <a:pPr lvl="2" algn="just" eaLnBrk="1" hangingPunct="1">
              <a:spcBef>
                <a:spcPct val="0"/>
              </a:spcBef>
              <a:buFont typeface="Arial Unicode MS" panose="020B0604020202020204" pitchFamily="34" charset="-128"/>
              <a:buChar char="-"/>
            </a:pP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Humanos </a:t>
            </a:r>
          </a:p>
          <a:p>
            <a:pPr lvl="2" algn="just" eaLnBrk="1" hangingPunct="1">
              <a:spcBef>
                <a:spcPct val="0"/>
              </a:spcBef>
              <a:buFont typeface="Arial Unicode MS" panose="020B0604020202020204" pitchFamily="34" charset="-128"/>
              <a:buChar char="-"/>
            </a:pP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Insumos materiales</a:t>
            </a:r>
          </a:p>
          <a:p>
            <a:pPr lvl="2" algn="just" eaLnBrk="1" hangingPunct="1">
              <a:spcBef>
                <a:spcPct val="0"/>
              </a:spcBef>
              <a:buFont typeface="Arial Unicode MS" panose="020B0604020202020204" pitchFamily="34" charset="-128"/>
              <a:buChar char="-"/>
            </a:pP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Equipos </a:t>
            </a:r>
          </a:p>
          <a:p>
            <a:pPr lvl="2" algn="just" eaLnBrk="1" hangingPunct="1">
              <a:spcBef>
                <a:spcPct val="0"/>
              </a:spcBef>
              <a:buFont typeface="Arial Unicode MS" panose="020B0604020202020204" pitchFamily="34" charset="-128"/>
              <a:buChar char="-"/>
            </a:pP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Espacios/infraestructura física</a:t>
            </a:r>
          </a:p>
          <a:p>
            <a:pPr algn="just" eaLnBrk="1" hangingPunct="1">
              <a:spcBef>
                <a:spcPct val="0"/>
              </a:spcBef>
              <a:buClr>
                <a:srgbClr val="B71963"/>
              </a:buClr>
              <a:buFont typeface="Wingdings" panose="05000000000000000000" pitchFamily="2" charset="2"/>
              <a:buChar char="Ø"/>
            </a:pPr>
            <a:r>
              <a:rPr lang="es-ES"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Cronograma</a:t>
            </a: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 Tiempos estimados según actividades (gráfico de Gantt).</a:t>
            </a:r>
          </a:p>
          <a:p>
            <a:pPr algn="just" eaLnBrk="1" hangingPunct="1">
              <a:spcBef>
                <a:spcPct val="0"/>
              </a:spcBef>
              <a:buClr>
                <a:srgbClr val="B71963"/>
              </a:buClr>
              <a:buFont typeface="Wingdings" panose="05000000000000000000" pitchFamily="2" charset="2"/>
              <a:buChar char="Ø"/>
            </a:pPr>
            <a:r>
              <a:rPr lang="es-ES"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Presupuesto</a:t>
            </a: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 Costos estimados de los recursos, agrupados según rubros (cuadro). Aclaración de las bases de cálculo</a:t>
            </a:r>
          </a:p>
          <a:p>
            <a:pPr algn="just" eaLnBrk="1" hangingPunct="1">
              <a:spcBef>
                <a:spcPct val="0"/>
              </a:spcBef>
              <a:buClr>
                <a:srgbClr val="B71963"/>
              </a:buClr>
              <a:buFont typeface="Wingdings" panose="05000000000000000000" pitchFamily="2" charset="2"/>
              <a:buChar char="Ø"/>
            </a:pPr>
            <a:r>
              <a:rPr lang="es-ES"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Flujo financiero: </a:t>
            </a: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fondos presupuestados requeridos en el tiempo, acorde con el cronograma de realización de actividades.</a:t>
            </a:r>
          </a:p>
        </p:txBody>
      </p:sp>
    </p:spTree>
    <p:extLst>
      <p:ext uri="{BB962C8B-B14F-4D97-AF65-F5344CB8AC3E}">
        <p14:creationId xmlns:p14="http://schemas.microsoft.com/office/powerpoint/2010/main" val="895068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B71963"/>
                </a:solidFill>
                <a:latin typeface="Arial" pitchFamily="34" charset="0"/>
                <a:cs typeface="Arial" pitchFamily="34" charset="0"/>
              </a:rPr>
              <a:t>ORGANIZACIÓN</a:t>
            </a:r>
            <a:endParaRPr lang="es-ES" sz="2400" b="1" dirty="0">
              <a:solidFill>
                <a:srgbClr val="B71963"/>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0" y="1500174"/>
            <a:ext cx="9028112" cy="4376751"/>
          </a:xfrm>
          <a:prstGeom prst="rect">
            <a:avLst/>
          </a:prstGeom>
          <a:solidFill>
            <a:srgbClr val="FFFFFF"/>
          </a:solidFill>
          <a:ln w="9525">
            <a:noFill/>
            <a:miter lim="800000"/>
            <a:headEnd/>
            <a:tailEnd/>
          </a:ln>
        </p:spPr>
        <p:txBody>
          <a:bodyPr/>
          <a:lstStyle/>
          <a:p>
            <a:pPr algn="ct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a:p>
            <a:pPr fontAlgn="auto">
              <a:spcBef>
                <a:spcPts val="0"/>
              </a:spcBef>
              <a:spcAft>
                <a:spcPts val="0"/>
              </a:spcAft>
              <a:defRPr/>
            </a:pPr>
            <a:r>
              <a:rPr lang="es-ES" sz="2400" dirty="0">
                <a:latin typeface="Arial Unicode MS" pitchFamily="34" charset="-128"/>
                <a:ea typeface="Arial Unicode MS" pitchFamily="34" charset="-128"/>
                <a:cs typeface="Arial Unicode MS" pitchFamily="34" charset="-128"/>
              </a:rPr>
              <a:t>	</a:t>
            </a:r>
          </a:p>
        </p:txBody>
      </p:sp>
      <p:sp>
        <p:nvSpPr>
          <p:cNvPr id="7" name="2 Marcador de contenido"/>
          <p:cNvSpPr txBox="1">
            <a:spLocks/>
          </p:cNvSpPr>
          <p:nvPr/>
        </p:nvSpPr>
        <p:spPr bwMode="auto">
          <a:xfrm>
            <a:off x="179388" y="1844675"/>
            <a:ext cx="8353052" cy="4176713"/>
          </a:xfrm>
          <a:prstGeom prst="rect">
            <a:avLst/>
          </a:prstGeom>
          <a:solidFill>
            <a:srgbClr val="FFFFFF"/>
          </a:solid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B71963"/>
              </a:buClr>
              <a:buFont typeface="Wingdings" pitchFamily="2" charset="2"/>
              <a:buChar char="Ø"/>
              <a:defRPr/>
            </a:pPr>
            <a:r>
              <a:rPr lang="es-ES" sz="2600" dirty="0" smtClean="0">
                <a:latin typeface="Arial Unicode MS" pitchFamily="34" charset="-128"/>
                <a:ea typeface="Arial Unicode MS" pitchFamily="34" charset="-128"/>
                <a:cs typeface="Arial Unicode MS" pitchFamily="34" charset="-128"/>
              </a:rPr>
              <a:t>Modalidad organizativa para la gestión y actores responsables.</a:t>
            </a:r>
          </a:p>
          <a:p>
            <a:pPr marL="342900" indent="-342900" algn="just">
              <a:buClr>
                <a:srgbClr val="B71963"/>
              </a:buClr>
              <a:buFont typeface="Wingdings" pitchFamily="2" charset="2"/>
              <a:buChar char="Ø"/>
              <a:defRPr/>
            </a:pPr>
            <a:r>
              <a:rPr lang="es-ES" sz="2600" dirty="0" smtClean="0">
                <a:latin typeface="Arial Unicode MS" pitchFamily="34" charset="-128"/>
                <a:ea typeface="Arial Unicode MS" pitchFamily="34" charset="-128"/>
                <a:cs typeface="Arial Unicode MS" pitchFamily="34" charset="-128"/>
              </a:rPr>
              <a:t>Perfiles (de formación y experiencia) y términos de referencia para los miembros del equipo técnico (organigrama, misiones y funciones).</a:t>
            </a:r>
          </a:p>
          <a:p>
            <a:pPr marL="342900" indent="-342900" algn="just">
              <a:buClr>
                <a:srgbClr val="B71963"/>
              </a:buClr>
              <a:buFont typeface="Wingdings" pitchFamily="2" charset="2"/>
              <a:buChar char="Ø"/>
              <a:defRPr/>
            </a:pPr>
            <a:r>
              <a:rPr lang="es-ES" sz="2600" dirty="0" smtClean="0">
                <a:latin typeface="Arial Unicode MS" pitchFamily="34" charset="-128"/>
                <a:ea typeface="Arial Unicode MS" pitchFamily="34" charset="-128"/>
                <a:cs typeface="Arial Unicode MS" pitchFamily="34" charset="-128"/>
              </a:rPr>
              <a:t>Características de la/s institución/es responsables y de las personas relevantes = idoneidad de organizaciones y/o personas que llevarán adelante la propuesta.</a:t>
            </a:r>
          </a:p>
          <a:p>
            <a:pPr>
              <a:defRPr/>
            </a:pPr>
            <a:endParaRPr lang="es-ES" sz="2400" dirty="0" smtClean="0">
              <a:cs typeface="Arial" charset="0"/>
            </a:endParaRPr>
          </a:p>
        </p:txBody>
      </p:sp>
    </p:spTree>
    <p:extLst>
      <p:ext uri="{BB962C8B-B14F-4D97-AF65-F5344CB8AC3E}">
        <p14:creationId xmlns:p14="http://schemas.microsoft.com/office/powerpoint/2010/main" val="31236081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 Caratula.jpg"/>
          <p:cNvPicPr>
            <a:picLocks/>
          </p:cNvPicPr>
          <p:nvPr/>
        </p:nvPicPr>
        <p:blipFill>
          <a:blip r:embed="rId2"/>
          <a:stretch>
            <a:fillRect/>
          </a:stretch>
        </p:blipFill>
        <p:spPr>
          <a:xfrm>
            <a:off x="0" y="17"/>
            <a:ext cx="9328882" cy="7020000"/>
          </a:xfrm>
          <a:prstGeom prst="rect">
            <a:avLst/>
          </a:prstGeom>
        </p:spPr>
      </p:pic>
      <p:sp>
        <p:nvSpPr>
          <p:cNvPr id="2" name="1 Título"/>
          <p:cNvSpPr>
            <a:spLocks noGrp="1"/>
          </p:cNvSpPr>
          <p:nvPr>
            <p:ph type="title"/>
          </p:nvPr>
        </p:nvSpPr>
        <p:spPr>
          <a:xfrm>
            <a:off x="2268000" y="4068000"/>
            <a:ext cx="5929354" cy="1432702"/>
          </a:xfrm>
        </p:spPr>
        <p:txBody>
          <a:bodyPr lIns="0" tIns="0" rIns="0" bIns="0" anchor="t" anchorCtr="0">
            <a:normAutofit/>
          </a:bodyPr>
          <a:lstStyle/>
          <a:p>
            <a:pPr algn="l"/>
            <a:r>
              <a:rPr lang="es-ES" sz="3200" b="1" dirty="0">
                <a:solidFill>
                  <a:srgbClr val="9A6979"/>
                </a:solidFill>
                <a:latin typeface="Arial Narrow" pitchFamily="34" charset="0"/>
              </a:rPr>
              <a:t>ACLARACIONES SOBRE LOS CONTENIDOS</a:t>
            </a:r>
            <a:endParaRPr lang="es-ES" sz="3200" b="1" dirty="0">
              <a:solidFill>
                <a:srgbClr val="B71963"/>
              </a:solidFill>
              <a:latin typeface="Arial Narrow" pitchFamily="34" charset="0"/>
            </a:endParaRPr>
          </a:p>
        </p:txBody>
      </p:sp>
    </p:spTree>
    <p:extLst>
      <p:ext uri="{BB962C8B-B14F-4D97-AF65-F5344CB8AC3E}">
        <p14:creationId xmlns:p14="http://schemas.microsoft.com/office/powerpoint/2010/main" val="15442844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9A6979"/>
                </a:solidFill>
                <a:latin typeface="Arial" pitchFamily="34" charset="0"/>
                <a:cs typeface="Arial" pitchFamily="34" charset="0"/>
              </a:rPr>
              <a:t>PROPÓSITO / OBJETIVO</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247650" y="1457325"/>
            <a:ext cx="8572500" cy="452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s-ES_tradnl" altLang="es-AR" sz="23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PROPÓSITO: </a:t>
            </a:r>
            <a:r>
              <a:rPr lang="es-ES_tradnl" altLang="es-AR" sz="23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hace referencia a la situación futura deseable, a la solución del problema focal planteado por la intervención. Hay diferentes denominaciones: finalidad, objetivo general, etc.</a:t>
            </a:r>
          </a:p>
          <a:p>
            <a:pPr algn="just" eaLnBrk="1" hangingPunct="1">
              <a:spcBef>
                <a:spcPct val="0"/>
              </a:spcBef>
              <a:buFontTx/>
              <a:buNone/>
            </a:pPr>
            <a:r>
              <a:rPr lang="es-ES_tradnl" altLang="es-AR" sz="23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OBJETIVOS: </a:t>
            </a:r>
            <a:r>
              <a:rPr lang="es-ES_tradnl" altLang="es-AR" sz="23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se vinculan con la explicación del problema; con los factores causales y asociados. </a:t>
            </a:r>
          </a:p>
          <a:p>
            <a:pPr algn="just" eaLnBrk="1" hangingPunct="1">
              <a:spcBef>
                <a:spcPct val="0"/>
              </a:spcBef>
              <a:buFontTx/>
              <a:buNone/>
            </a:pPr>
            <a:r>
              <a:rPr lang="es-ES_tradnl" altLang="es-AR" sz="23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Indican “para qué” se realiza la intervención.</a:t>
            </a:r>
          </a:p>
          <a:p>
            <a:pPr algn="just" eaLnBrk="1" hangingPunct="1">
              <a:spcBef>
                <a:spcPct val="0"/>
              </a:spcBef>
              <a:buFontTx/>
              <a:buNone/>
            </a:pPr>
            <a:r>
              <a:rPr lang="es-ES_tradnl" altLang="es-AR" sz="23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Deben expresar los logros (distintos tipos de resultados) esperados de la intervención. </a:t>
            </a:r>
          </a:p>
          <a:p>
            <a:pPr algn="ctr" eaLnBrk="1" hangingPunct="1">
              <a:spcBef>
                <a:spcPct val="0"/>
              </a:spcBef>
              <a:buFontTx/>
              <a:buNone/>
            </a:pPr>
            <a:endParaRPr lang="es-ES_tradnl" altLang="es-AR" sz="23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1" hangingPunct="1">
              <a:spcBef>
                <a:spcPct val="0"/>
              </a:spcBef>
              <a:buFontTx/>
              <a:buNone/>
            </a:pPr>
            <a:r>
              <a:rPr lang="es-ES_tradnl" altLang="es-AR" sz="23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algn="ctr" eaLnBrk="1" hangingPunct="1">
              <a:spcBef>
                <a:spcPct val="0"/>
              </a:spcBef>
              <a:buFontTx/>
              <a:buNone/>
            </a:pPr>
            <a:r>
              <a:rPr lang="es-ES_tradnl" altLang="es-AR" sz="23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Aunque se refieran a acciones, los objetivos deberían implicar resultados observables y posibles de evaluar </a:t>
            </a:r>
          </a:p>
          <a:p>
            <a:pPr algn="ctr" eaLnBrk="1" hangingPunct="1">
              <a:spcBef>
                <a:spcPct val="0"/>
              </a:spcBef>
              <a:buFontTx/>
              <a:buNone/>
            </a:pPr>
            <a:r>
              <a:rPr lang="es-ES_tradnl" altLang="es-AR" sz="23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(apreciables o medibles).</a:t>
            </a:r>
          </a:p>
          <a:p>
            <a:pPr eaLnBrk="1" hangingPunct="1">
              <a:spcBef>
                <a:spcPct val="0"/>
              </a:spcBef>
              <a:buFontTx/>
              <a:buNone/>
            </a:pPr>
            <a:endParaRPr lang="es-ES" altLang="es-AR" sz="2400" dirty="0"/>
          </a:p>
        </p:txBody>
      </p:sp>
      <p:sp>
        <p:nvSpPr>
          <p:cNvPr id="7" name="5 Flecha abajo"/>
          <p:cNvSpPr/>
          <p:nvPr/>
        </p:nvSpPr>
        <p:spPr>
          <a:xfrm>
            <a:off x="3995738" y="4366046"/>
            <a:ext cx="647700" cy="719138"/>
          </a:xfrm>
          <a:prstGeom prst="downArrow">
            <a:avLst/>
          </a:prstGeom>
          <a:solidFill>
            <a:srgbClr val="9A697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Tree>
    <p:extLst>
      <p:ext uri="{BB962C8B-B14F-4D97-AF65-F5344CB8AC3E}">
        <p14:creationId xmlns:p14="http://schemas.microsoft.com/office/powerpoint/2010/main" val="24602889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9A6979"/>
                </a:solidFill>
                <a:latin typeface="Arial" pitchFamily="34" charset="0"/>
                <a:cs typeface="Arial" pitchFamily="34" charset="0"/>
              </a:rPr>
              <a:t>LAS METAS</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07950" y="1557338"/>
            <a:ext cx="8607454" cy="4392612"/>
          </a:xfrm>
          <a:prstGeom prst="rect">
            <a:avLst/>
          </a:prstGeom>
          <a:solidFill>
            <a:srgbClr val="FFFFFF"/>
          </a:solid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B71963"/>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Especifican los objetivos, los sitúan y cuantifican en función de los tiempos disponibles de ejecución.</a:t>
            </a:r>
          </a:p>
          <a:p>
            <a:pPr marL="342900" indent="-342900" algn="just">
              <a:buClr>
                <a:srgbClr val="B71963"/>
              </a:buClr>
              <a:buFont typeface="Wingdings" pitchFamily="2" charset="2"/>
              <a:buChar char="Ø"/>
              <a:defRPr/>
            </a:pPr>
            <a:r>
              <a:rPr lang="es-ES" sz="2300" dirty="0" err="1" smtClean="0">
                <a:latin typeface="Arial Unicode MS" pitchFamily="34" charset="-128"/>
                <a:ea typeface="Arial Unicode MS" pitchFamily="34" charset="-128"/>
                <a:cs typeface="Arial Unicode MS" pitchFamily="34" charset="-128"/>
              </a:rPr>
              <a:t>Operacionalizan</a:t>
            </a:r>
            <a:r>
              <a:rPr lang="es-ES" sz="2300" dirty="0" smtClean="0">
                <a:latin typeface="Arial Unicode MS" pitchFamily="34" charset="-128"/>
                <a:ea typeface="Arial Unicode MS" pitchFamily="34" charset="-128"/>
                <a:cs typeface="Arial Unicode MS" pitchFamily="34" charset="-128"/>
              </a:rPr>
              <a:t> los objetivos (por eso se las suele llamar también “indicadores”); precisan: cuánto, cuándo y dónde. </a:t>
            </a:r>
          </a:p>
          <a:p>
            <a:pPr marL="342900" indent="-342900" algn="just">
              <a:buClr>
                <a:srgbClr val="B71963"/>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Deben especificarse cuestiones de “calidad” de las metas (por ej.: tipo de destinatarios a cubrir, contenidos curriculares a brindar, contenido / nutrientes de raciones alimentarias…).</a:t>
            </a:r>
          </a:p>
          <a:p>
            <a:pPr marL="342900" indent="-342900" algn="just">
              <a:buClr>
                <a:srgbClr val="B71963"/>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Metas de cobertura: se refiere a los destinatarios (directos, intermedios, indirectos, comunicacionales y/o por segmentos </a:t>
            </a:r>
            <a:r>
              <a:rPr lang="es-ES" sz="2300" dirty="0" err="1" smtClean="0">
                <a:latin typeface="Arial Unicode MS" pitchFamily="34" charset="-128"/>
                <a:ea typeface="Arial Unicode MS" pitchFamily="34" charset="-128"/>
                <a:cs typeface="Arial Unicode MS" pitchFamily="34" charset="-128"/>
              </a:rPr>
              <a:t>etáreos</a:t>
            </a:r>
            <a:r>
              <a:rPr lang="es-ES" sz="2300" dirty="0" smtClean="0">
                <a:latin typeface="Arial Unicode MS" pitchFamily="34" charset="-128"/>
                <a:ea typeface="Arial Unicode MS" pitchFamily="34" charset="-128"/>
                <a:cs typeface="Arial Unicode MS" pitchFamily="34" charset="-128"/>
              </a:rPr>
              <a:t>). (% de cobertura = cociente entre destinatarios cubiertos y el “universo” por cien).</a:t>
            </a:r>
          </a:p>
          <a:p>
            <a:pPr marL="342900" indent="-342900" algn="just">
              <a:buClr>
                <a:srgbClr val="B71963"/>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Metas de producción: cuantifica los productos de las actividades (talleres, cursos, materiales didácticos, otros). </a:t>
            </a:r>
          </a:p>
          <a:p>
            <a:pPr>
              <a:defRPr/>
            </a:pPr>
            <a:endParaRPr lang="es-ES" sz="2400" dirty="0" smtClean="0">
              <a:solidFill>
                <a:schemeClr val="bg1"/>
              </a:solidFill>
              <a:cs typeface="Arial" charset="0"/>
            </a:endParaRPr>
          </a:p>
        </p:txBody>
      </p:sp>
    </p:spTree>
    <p:extLst>
      <p:ext uri="{BB962C8B-B14F-4D97-AF65-F5344CB8AC3E}">
        <p14:creationId xmlns:p14="http://schemas.microsoft.com/office/powerpoint/2010/main" val="36649960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9A6979"/>
                </a:solidFill>
                <a:latin typeface="Arial" pitchFamily="34" charset="0"/>
                <a:cs typeface="Arial" pitchFamily="34" charset="0"/>
              </a:rPr>
              <a:t>TIPOS DE RESULTADOS (1)</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79389" y="1643063"/>
            <a:ext cx="8536016" cy="4378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B71963"/>
              </a:buClr>
              <a:buFont typeface="Wingdings" panose="05000000000000000000" pitchFamily="2" charset="2"/>
              <a:buChar char="Ø"/>
            </a:pPr>
            <a:r>
              <a:rPr lang="es-ES"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Productos: </a:t>
            </a: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se obtienen de las actividades desarrolladas; se corresponden con las “metas de producción” (talleres realizados, materiales didácticos producidos, aulas remodeladas, docentes capacitados).</a:t>
            </a:r>
          </a:p>
          <a:p>
            <a:pPr algn="just" eaLnBrk="1" hangingPunct="1">
              <a:spcBef>
                <a:spcPct val="0"/>
              </a:spcBef>
              <a:buClr>
                <a:srgbClr val="B71963"/>
              </a:buClr>
              <a:buFont typeface="Wingdings" panose="05000000000000000000" pitchFamily="2" charset="2"/>
              <a:buChar char="Ø"/>
            </a:pPr>
            <a:r>
              <a:rPr lang="es-ES"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Efectos esperados: </a:t>
            </a: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son los </a:t>
            </a:r>
            <a:r>
              <a:rPr lang="es-ES"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cambios</a:t>
            </a: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 en la situación inicial en individuos, poblaciones, instituciones (en concepciones, conocimientos, comportamientos, prácticas), previstos o programados; se corresponden con los objetivos planteados; (incremento en la retención escolar, mejor rendimiento de alumnos en las materias básicas, actitudes positivas y habilidades de alumnos para el estudio).</a:t>
            </a:r>
          </a:p>
          <a:p>
            <a:pPr algn="just" eaLnBrk="1" hangingPunct="1">
              <a:spcBef>
                <a:spcPct val="0"/>
              </a:spcBef>
              <a:buClr>
                <a:srgbClr val="B71963"/>
              </a:buClr>
              <a:buFont typeface="Wingdings" panose="05000000000000000000" pitchFamily="2" charset="2"/>
              <a:buChar char="Ø"/>
            </a:pPr>
            <a:r>
              <a:rPr lang="es-ES"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Efectos no esperados: </a:t>
            </a: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Cambios positivos o negativos, que no fueron contemplados en la formulación.</a:t>
            </a:r>
          </a:p>
        </p:txBody>
      </p:sp>
    </p:spTree>
    <p:extLst>
      <p:ext uri="{BB962C8B-B14F-4D97-AF65-F5344CB8AC3E}">
        <p14:creationId xmlns:p14="http://schemas.microsoft.com/office/powerpoint/2010/main" val="34925219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9A6979"/>
                </a:solidFill>
                <a:latin typeface="Arial" pitchFamily="34" charset="0"/>
                <a:cs typeface="Arial" pitchFamily="34" charset="0"/>
              </a:rPr>
              <a:t>TIPO DE RESULTADOS (2)</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07951" y="1557338"/>
            <a:ext cx="8712522" cy="4371975"/>
          </a:xfrm>
          <a:prstGeom prst="rect">
            <a:avLst/>
          </a:prstGeom>
          <a:solidFill>
            <a:srgbClr val="FFFFFF"/>
          </a:solid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B71963"/>
              </a:buClr>
              <a:buFont typeface="Wingdings" pitchFamily="2" charset="2"/>
              <a:buChar char="Ø"/>
              <a:defRPr/>
            </a:pPr>
            <a:r>
              <a:rPr lang="es-ES" sz="2200" b="1" dirty="0" smtClean="0">
                <a:latin typeface="Arial Unicode MS" pitchFamily="34" charset="-128"/>
                <a:ea typeface="Arial Unicode MS" pitchFamily="34" charset="-128"/>
                <a:cs typeface="Arial Unicode MS" pitchFamily="34" charset="-128"/>
              </a:rPr>
              <a:t>Logros</a:t>
            </a:r>
            <a:r>
              <a:rPr lang="es-ES" sz="2200" dirty="0" smtClean="0">
                <a:latin typeface="Arial Unicode MS" pitchFamily="34" charset="-128"/>
                <a:ea typeface="Arial Unicode MS" pitchFamily="34" charset="-128"/>
                <a:cs typeface="Arial Unicode MS" pitchFamily="34" charset="-128"/>
              </a:rPr>
              <a:t>: Aluden a cualquier tipo de resultados positivos alcanzados en relación a lo programado; se asocian al concepto de efectividad = medida en que se dio cumplimiento a los objetivos.</a:t>
            </a:r>
          </a:p>
          <a:p>
            <a:pPr marL="342900" indent="-342900" algn="just">
              <a:buClr>
                <a:srgbClr val="B71963"/>
              </a:buClr>
              <a:buFont typeface="Wingdings" pitchFamily="2" charset="2"/>
              <a:buChar char="Ø"/>
              <a:defRPr/>
            </a:pPr>
            <a:r>
              <a:rPr lang="es-ES" sz="2200" b="1" dirty="0" smtClean="0">
                <a:latin typeface="Arial Unicode MS" pitchFamily="34" charset="-128"/>
                <a:ea typeface="Arial Unicode MS" pitchFamily="34" charset="-128"/>
                <a:cs typeface="Arial Unicode MS" pitchFamily="34" charset="-128"/>
              </a:rPr>
              <a:t>Impactos</a:t>
            </a:r>
            <a:r>
              <a:rPr lang="es-ES" sz="2200" dirty="0" smtClean="0">
                <a:latin typeface="Arial Unicode MS" pitchFamily="34" charset="-128"/>
                <a:ea typeface="Arial Unicode MS" pitchFamily="34" charset="-128"/>
                <a:cs typeface="Arial Unicode MS" pitchFamily="34" charset="-128"/>
              </a:rPr>
              <a:t>: son también efectos o cambios verificables en plazos mayores que el de los efectos programados; repercusiones más amplias, en otras poblaciones más allá de los destinatarios directos, en otras localizaciones, en otras organizaciones, en otros programas, en las políticas públicas, en los medios, en la agenda de la sociedad civil.</a:t>
            </a:r>
          </a:p>
          <a:p>
            <a:pPr algn="ctr">
              <a:defRPr/>
            </a:pPr>
            <a:endParaRPr lang="es-ES" sz="2200" dirty="0" smtClean="0">
              <a:latin typeface="Arial Unicode MS" pitchFamily="34" charset="-128"/>
              <a:ea typeface="Arial Unicode MS" pitchFamily="34" charset="-128"/>
              <a:cs typeface="Arial Unicode MS" pitchFamily="34" charset="-128"/>
            </a:endParaRPr>
          </a:p>
          <a:p>
            <a:pPr>
              <a:defRPr/>
            </a:pPr>
            <a:endParaRPr lang="es-ES" sz="2200" dirty="0" smtClean="0">
              <a:latin typeface="Arial Unicode MS" pitchFamily="34" charset="-128"/>
              <a:ea typeface="Arial Unicode MS" pitchFamily="34" charset="-128"/>
              <a:cs typeface="Arial Unicode MS" pitchFamily="34" charset="-128"/>
            </a:endParaRPr>
          </a:p>
          <a:p>
            <a:pPr algn="ctr">
              <a:defRPr/>
            </a:pPr>
            <a:r>
              <a:rPr lang="es-ES" sz="2200" dirty="0" smtClean="0">
                <a:latin typeface="Arial Unicode MS" pitchFamily="34" charset="-128"/>
                <a:ea typeface="Arial Unicode MS" pitchFamily="34" charset="-128"/>
                <a:cs typeface="Arial Unicode MS" pitchFamily="34" charset="-128"/>
              </a:rPr>
              <a:t>“Sumando” logros y “restando” efectos e impactos negativos (no deseados) se obtiene la </a:t>
            </a:r>
            <a:r>
              <a:rPr lang="es-ES" sz="2200" b="1" dirty="0" smtClean="0">
                <a:latin typeface="Arial Unicode MS" pitchFamily="34" charset="-128"/>
                <a:ea typeface="Arial Unicode MS" pitchFamily="34" charset="-128"/>
                <a:cs typeface="Arial Unicode MS" pitchFamily="34" charset="-128"/>
              </a:rPr>
              <a:t>efectividad</a:t>
            </a:r>
            <a:r>
              <a:rPr lang="es-ES" sz="2200" dirty="0" smtClean="0">
                <a:latin typeface="Arial Unicode MS" pitchFamily="34" charset="-128"/>
                <a:ea typeface="Arial Unicode MS" pitchFamily="34" charset="-128"/>
                <a:cs typeface="Arial Unicode MS" pitchFamily="34" charset="-128"/>
              </a:rPr>
              <a:t> de una intervención.</a:t>
            </a:r>
            <a:endParaRPr lang="es-ES_tradnl" sz="2200" dirty="0" smtClean="0">
              <a:latin typeface="Arial Unicode MS" pitchFamily="34" charset="-128"/>
              <a:ea typeface="Arial Unicode MS" pitchFamily="34" charset="-128"/>
              <a:cs typeface="Arial Unicode MS" pitchFamily="34" charset="-128"/>
            </a:endParaRPr>
          </a:p>
        </p:txBody>
      </p:sp>
      <p:sp>
        <p:nvSpPr>
          <p:cNvPr id="7" name="5 Flecha abajo"/>
          <p:cNvSpPr/>
          <p:nvPr/>
        </p:nvSpPr>
        <p:spPr>
          <a:xfrm>
            <a:off x="4003675" y="4977035"/>
            <a:ext cx="568325" cy="684213"/>
          </a:xfrm>
          <a:prstGeom prst="downArrow">
            <a:avLst/>
          </a:prstGeom>
          <a:solidFill>
            <a:srgbClr val="9A697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Tree>
    <p:extLst>
      <p:ext uri="{BB962C8B-B14F-4D97-AF65-F5344CB8AC3E}">
        <p14:creationId xmlns:p14="http://schemas.microsoft.com/office/powerpoint/2010/main" val="12841676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9A6979"/>
                </a:solidFill>
                <a:latin typeface="Arial" pitchFamily="34" charset="0"/>
                <a:cs typeface="Arial" pitchFamily="34" charset="0"/>
              </a:rPr>
              <a:t>ESTRATEGIAS / COMPONENTES</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79388" y="1628775"/>
            <a:ext cx="8536016" cy="428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B71963"/>
              </a:buClr>
              <a:buFont typeface="Wingdings" panose="05000000000000000000" pitchFamily="2" charset="2"/>
              <a:buChar char="Ø"/>
            </a:pPr>
            <a:r>
              <a:rPr lang="es-ES"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Estrategia</a:t>
            </a: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 (o tipo de abordaje): es la modalidad de actuación vinculada con el estado del arte en la particular temática. Refleja la lógica de la intervención, pone en práctica la teoría del cambio.</a:t>
            </a:r>
          </a:p>
          <a:p>
            <a:pPr algn="just" eaLnBrk="1" hangingPunct="1">
              <a:spcBef>
                <a:spcPct val="0"/>
              </a:spcBef>
              <a:buClr>
                <a:srgbClr val="B71963"/>
              </a:buClr>
              <a:buFont typeface="Wingdings" panose="05000000000000000000" pitchFamily="2" charset="2"/>
              <a:buChar char="Ø"/>
            </a:pPr>
            <a:r>
              <a:rPr lang="es-ES"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Componentes</a:t>
            </a: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 o líneas de acción: son paquetes de actividades de una misma índole ej.: capacitación, comunicación, construcciones, etc. (a veces son “sub-proyectos”)</a:t>
            </a:r>
          </a:p>
          <a:p>
            <a:pPr algn="just" eaLnBrk="1" hangingPunct="1">
              <a:spcBef>
                <a:spcPct val="0"/>
              </a:spcBef>
              <a:buClr>
                <a:srgbClr val="B71963"/>
              </a:buClr>
              <a:buFont typeface="Wingdings" panose="05000000000000000000" pitchFamily="2" charset="2"/>
              <a:buChar char="Ø"/>
            </a:pP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Debe existir inter-vinculación y sinergia entre los componentes ya que se orientan en forma mediata y articulada a un mismo propósito. </a:t>
            </a:r>
          </a:p>
          <a:p>
            <a:pPr algn="just" eaLnBrk="1" hangingPunct="1">
              <a:spcBef>
                <a:spcPct val="0"/>
              </a:spcBef>
              <a:buClr>
                <a:srgbClr val="B71963"/>
              </a:buClr>
              <a:buFont typeface="Wingdings" panose="05000000000000000000" pitchFamily="2" charset="2"/>
              <a:buChar char="Ø"/>
            </a:pP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Relación de la apertura en componentes con la división del trabajo en la organización del proyecto.</a:t>
            </a:r>
          </a:p>
        </p:txBody>
      </p:sp>
    </p:spTree>
    <p:extLst>
      <p:ext uri="{BB962C8B-B14F-4D97-AF65-F5344CB8AC3E}">
        <p14:creationId xmlns:p14="http://schemas.microsoft.com/office/powerpoint/2010/main" val="19169720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9A6979"/>
                </a:solidFill>
                <a:latin typeface="Arial" pitchFamily="34" charset="0"/>
                <a:cs typeface="Arial" pitchFamily="34" charset="0"/>
              </a:rPr>
              <a:t>DETALLE DE ACTIVIDADES</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7" name="2 Marcador de contenido"/>
          <p:cNvSpPr txBox="1">
            <a:spLocks/>
          </p:cNvSpPr>
          <p:nvPr/>
        </p:nvSpPr>
        <p:spPr bwMode="auto">
          <a:xfrm>
            <a:off x="107950" y="1557338"/>
            <a:ext cx="8712522" cy="4371975"/>
          </a:xfrm>
          <a:prstGeom prst="rect">
            <a:avLst/>
          </a:prstGeom>
          <a:solidFill>
            <a:srgbClr val="FFFFFF"/>
          </a:solid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9A6979"/>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Se deben detallar las actividades necesarias en función de los objetivos correspondientes, para el cumplimiento de las metas respectivas y la obtención de resultados esperados.</a:t>
            </a:r>
          </a:p>
          <a:p>
            <a:pPr marL="342900" indent="-342900" algn="just">
              <a:buClr>
                <a:srgbClr val="9A6979"/>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La pregunta crucial para la determinación de las actividades es: ¿de qué depende el cumplimiento de tal o cual objetivo o meta?</a:t>
            </a:r>
          </a:p>
          <a:p>
            <a:pPr marL="342900" indent="-342900" algn="just">
              <a:buClr>
                <a:srgbClr val="9A6979"/>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Cada objetivo suele requerir una batería de actividades para su cumplimiento.</a:t>
            </a:r>
          </a:p>
          <a:p>
            <a:pPr marL="342900" indent="-342900" algn="just">
              <a:buClr>
                <a:srgbClr val="9A6979"/>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Y viceversa, hay actividades que se orientan al cumplimiento de más de un objetivo; son sinérgicas. </a:t>
            </a:r>
          </a:p>
          <a:p>
            <a:pPr marL="342900" indent="-342900" algn="just">
              <a:buClr>
                <a:srgbClr val="9A6979"/>
              </a:buClr>
              <a:buFont typeface="Wingdings" pitchFamily="2" charset="2"/>
              <a:buChar char="Ø"/>
              <a:defRPr/>
            </a:pPr>
            <a:r>
              <a:rPr lang="es-ES" sz="2300" dirty="0" smtClean="0">
                <a:latin typeface="Arial Unicode MS" pitchFamily="34" charset="-128"/>
                <a:ea typeface="Arial Unicode MS" pitchFamily="34" charset="-128"/>
                <a:cs typeface="Arial Unicode MS" pitchFamily="34" charset="-128"/>
              </a:rPr>
              <a:t>Debe señalarse a cuál/es objetivo/s se orienta cada actividad; eso es lo que da coherencia interna a un proyecto, lo que refleja su lógica.</a:t>
            </a:r>
          </a:p>
          <a:p>
            <a:pPr>
              <a:buFont typeface="Wingdings" pitchFamily="2" charset="2"/>
              <a:buChar char="Ø"/>
              <a:defRPr/>
            </a:pPr>
            <a:endParaRPr lang="es-ES" sz="2400" dirty="0" smtClean="0">
              <a:solidFill>
                <a:schemeClr val="bg1"/>
              </a:solidFill>
              <a:cs typeface="Arial" charset="0"/>
            </a:endParaRPr>
          </a:p>
        </p:txBody>
      </p:sp>
    </p:spTree>
    <p:extLst>
      <p:ext uri="{BB962C8B-B14F-4D97-AF65-F5344CB8AC3E}">
        <p14:creationId xmlns:p14="http://schemas.microsoft.com/office/powerpoint/2010/main" val="13531815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9A6979"/>
                </a:solidFill>
                <a:latin typeface="Arial" pitchFamily="34" charset="0"/>
                <a:cs typeface="Arial" pitchFamily="34" charset="0"/>
              </a:rPr>
              <a:t>EL CRONOGRAMA</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07950" y="1643063"/>
            <a:ext cx="8464550" cy="428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s-AR" sz="2200" b="1" dirty="0">
                <a:latin typeface="Arial Unicode MS" panose="020B0604020202020204" pitchFamily="34" charset="-128"/>
                <a:ea typeface="Arial Unicode MS" panose="020B0604020202020204" pitchFamily="34" charset="-128"/>
                <a:cs typeface="Arial Unicode MS" panose="020B0604020202020204" pitchFamily="34" charset="-128"/>
              </a:rPr>
              <a:t>Diagrama de Gantt</a:t>
            </a: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 aunque a lo largo de la etapa de ejecución se producirán modificaciones, es bueno hacerlo en forma previa, para tener una “hoja de ruta”. El modelo básico es: </a:t>
            </a:r>
          </a:p>
          <a:p>
            <a:pPr eaLnBrk="1" hangingPunct="1">
              <a:spcBef>
                <a:spcPct val="0"/>
              </a:spcBef>
              <a:buNone/>
            </a:pPr>
            <a:endParaRPr lang="es-ES" altLang="es-AR" sz="22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buNone/>
            </a:pPr>
            <a:endParaRPr lang="es-ES" altLang="es-AR" sz="22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buFontTx/>
              <a:buNone/>
            </a:pPr>
            <a:endPar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buFontTx/>
              <a:buNone/>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 </a:t>
            </a:r>
          </a:p>
          <a:p>
            <a:pPr eaLnBrk="1" hangingPunct="1">
              <a:spcBef>
                <a:spcPct val="0"/>
              </a:spcBef>
              <a:buFontTx/>
              <a:buNone/>
            </a:pPr>
            <a:endPar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buFontTx/>
              <a:buNone/>
            </a:pPr>
            <a:endPar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buFontTx/>
              <a:buNone/>
            </a:pPr>
            <a:endPar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buFontTx/>
              <a:buNone/>
            </a:pPr>
            <a:endPar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buFontTx/>
              <a:buNone/>
            </a:pPr>
            <a:endPar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buFontTx/>
              <a:buNone/>
            </a:pPr>
            <a:endPar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buFontTx/>
              <a:buNone/>
            </a:pPr>
            <a:endParaRPr lang="es-ES" altLang="es-AR" sz="2200" dirty="0">
              <a:solidFill>
                <a:schemeClr val="bg1"/>
              </a:solidFill>
            </a:endParaRPr>
          </a:p>
        </p:txBody>
      </p:sp>
      <p:graphicFrame>
        <p:nvGraphicFramePr>
          <p:cNvPr id="3" name="Tabla 2"/>
          <p:cNvGraphicFramePr>
            <a:graphicFrameLocks noGrp="1"/>
          </p:cNvGraphicFramePr>
          <p:nvPr>
            <p:extLst/>
          </p:nvPr>
        </p:nvGraphicFramePr>
        <p:xfrm>
          <a:off x="611560" y="2996952"/>
          <a:ext cx="7632849" cy="3383280"/>
        </p:xfrm>
        <a:graphic>
          <a:graphicData uri="http://schemas.openxmlformats.org/drawingml/2006/table">
            <a:tbl>
              <a:tblPr firstRow="1" bandRow="1">
                <a:tableStyleId>{21E4AEA4-8DFA-4A89-87EB-49C32662AFE0}</a:tableStyleId>
              </a:tblPr>
              <a:tblGrid>
                <a:gridCol w="1547347"/>
                <a:gridCol w="1116949"/>
                <a:gridCol w="1080120"/>
                <a:gridCol w="974992"/>
                <a:gridCol w="1083143"/>
                <a:gridCol w="966201"/>
                <a:gridCol w="864097"/>
              </a:tblGrid>
              <a:tr h="370840">
                <a:tc>
                  <a:txBody>
                    <a:bodyPr/>
                    <a:lstStyle/>
                    <a:p>
                      <a:pPr algn="r"/>
                      <a:r>
                        <a:rPr lang="es-AR" sz="2000" dirty="0" smtClean="0"/>
                        <a:t>Meses</a:t>
                      </a:r>
                    </a:p>
                    <a:p>
                      <a:pPr algn="r"/>
                      <a:r>
                        <a:rPr lang="es-AR" sz="2000" dirty="0" smtClean="0"/>
                        <a:t> </a:t>
                      </a:r>
                    </a:p>
                    <a:p>
                      <a:r>
                        <a:rPr lang="es-AR" sz="2000" dirty="0" smtClean="0"/>
                        <a:t>Actividades</a:t>
                      </a:r>
                      <a:endParaRPr lang="es-AR" sz="2000" dirty="0"/>
                    </a:p>
                  </a:txBody>
                  <a:tcPr/>
                </a:tc>
                <a:tc>
                  <a:txBody>
                    <a:bodyPr/>
                    <a:lstStyle/>
                    <a:p>
                      <a:pPr algn="ctr"/>
                      <a:r>
                        <a:rPr lang="es-AR" sz="2000" dirty="0" smtClean="0"/>
                        <a:t>1</a:t>
                      </a:r>
                      <a:endParaRPr lang="es-AR" sz="2000" dirty="0"/>
                    </a:p>
                  </a:txBody>
                  <a:tcPr/>
                </a:tc>
                <a:tc>
                  <a:txBody>
                    <a:bodyPr/>
                    <a:lstStyle/>
                    <a:p>
                      <a:pPr algn="ctr"/>
                      <a:r>
                        <a:rPr lang="es-AR" sz="2000" dirty="0" smtClean="0"/>
                        <a:t>2</a:t>
                      </a:r>
                      <a:endParaRPr lang="es-AR" sz="2000" dirty="0"/>
                    </a:p>
                  </a:txBody>
                  <a:tcPr/>
                </a:tc>
                <a:tc>
                  <a:txBody>
                    <a:bodyPr/>
                    <a:lstStyle/>
                    <a:p>
                      <a:pPr algn="ctr"/>
                      <a:r>
                        <a:rPr lang="es-AR" sz="2000" dirty="0" smtClean="0"/>
                        <a:t>3</a:t>
                      </a:r>
                      <a:endParaRPr lang="es-AR" sz="2000" dirty="0"/>
                    </a:p>
                  </a:txBody>
                  <a:tcPr/>
                </a:tc>
                <a:tc>
                  <a:txBody>
                    <a:bodyPr/>
                    <a:lstStyle/>
                    <a:p>
                      <a:pPr algn="ctr"/>
                      <a:r>
                        <a:rPr lang="es-AR" sz="2000" dirty="0" smtClean="0"/>
                        <a:t>4</a:t>
                      </a:r>
                      <a:endParaRPr lang="es-AR" sz="2000" dirty="0"/>
                    </a:p>
                  </a:txBody>
                  <a:tcPr/>
                </a:tc>
                <a:tc>
                  <a:txBody>
                    <a:bodyPr/>
                    <a:lstStyle/>
                    <a:p>
                      <a:pPr algn="ctr"/>
                      <a:r>
                        <a:rPr lang="es-AR" sz="2000" dirty="0" smtClean="0"/>
                        <a:t>5</a:t>
                      </a:r>
                      <a:endParaRPr lang="es-AR" sz="2000" dirty="0"/>
                    </a:p>
                  </a:txBody>
                  <a:tcPr/>
                </a:tc>
                <a:tc>
                  <a:txBody>
                    <a:bodyPr/>
                    <a:lstStyle/>
                    <a:p>
                      <a:pPr algn="ctr">
                        <a:tabLst/>
                      </a:pPr>
                      <a:r>
                        <a:rPr lang="es-AR" sz="2000" dirty="0" smtClean="0"/>
                        <a:t>n</a:t>
                      </a:r>
                      <a:endParaRPr lang="es-AR" sz="2000" dirty="0"/>
                    </a:p>
                  </a:txBody>
                  <a:tcPr/>
                </a:tc>
              </a:tr>
              <a:tr h="370840">
                <a:tc>
                  <a:txBody>
                    <a:bodyPr/>
                    <a:lstStyle/>
                    <a:p>
                      <a:r>
                        <a:rPr lang="es-AR" sz="2000" dirty="0" smtClean="0"/>
                        <a:t>1:</a:t>
                      </a:r>
                    </a:p>
                  </a:txBody>
                  <a:tcPr/>
                </a:tc>
                <a:tc>
                  <a:txBody>
                    <a:bodyPr/>
                    <a:lstStyle/>
                    <a:p>
                      <a:endParaRPr lang="es-AR" sz="2000"/>
                    </a:p>
                  </a:txBody>
                  <a:tcPr/>
                </a:tc>
                <a:tc>
                  <a:txBody>
                    <a:bodyPr/>
                    <a:lstStyle/>
                    <a:p>
                      <a:endParaRPr lang="es-AR" sz="2000"/>
                    </a:p>
                  </a:txBody>
                  <a:tcPr/>
                </a:tc>
                <a:tc>
                  <a:txBody>
                    <a:bodyPr/>
                    <a:lstStyle/>
                    <a:p>
                      <a:endParaRPr lang="es-AR" sz="2000" dirty="0"/>
                    </a:p>
                  </a:txBody>
                  <a:tcPr/>
                </a:tc>
                <a:tc>
                  <a:txBody>
                    <a:bodyPr/>
                    <a:lstStyle/>
                    <a:p>
                      <a:endParaRPr lang="es-AR" sz="2000" dirty="0"/>
                    </a:p>
                  </a:txBody>
                  <a:tcPr/>
                </a:tc>
                <a:tc>
                  <a:txBody>
                    <a:bodyPr/>
                    <a:lstStyle/>
                    <a:p>
                      <a:endParaRPr lang="es-AR" sz="2000"/>
                    </a:p>
                  </a:txBody>
                  <a:tcPr/>
                </a:tc>
                <a:tc>
                  <a:txBody>
                    <a:bodyPr/>
                    <a:lstStyle/>
                    <a:p>
                      <a:endParaRPr lang="es-AR" sz="2000"/>
                    </a:p>
                  </a:txBody>
                  <a:tcPr/>
                </a:tc>
              </a:tr>
              <a:tr h="370840">
                <a:tc>
                  <a:txBody>
                    <a:bodyPr/>
                    <a:lstStyle/>
                    <a:p>
                      <a:r>
                        <a:rPr lang="es-AR" sz="2000" dirty="0" smtClean="0"/>
                        <a:t>2:</a:t>
                      </a:r>
                      <a:endParaRPr lang="es-AR" sz="2000" dirty="0"/>
                    </a:p>
                  </a:txBody>
                  <a:tcPr/>
                </a:tc>
                <a:tc>
                  <a:txBody>
                    <a:bodyPr/>
                    <a:lstStyle/>
                    <a:p>
                      <a:endParaRPr lang="es-AR" sz="2000"/>
                    </a:p>
                  </a:txBody>
                  <a:tcPr/>
                </a:tc>
                <a:tc>
                  <a:txBody>
                    <a:bodyPr/>
                    <a:lstStyle/>
                    <a:p>
                      <a:endParaRPr lang="es-AR" sz="2000"/>
                    </a:p>
                  </a:txBody>
                  <a:tcPr/>
                </a:tc>
                <a:tc>
                  <a:txBody>
                    <a:bodyPr/>
                    <a:lstStyle/>
                    <a:p>
                      <a:endParaRPr lang="es-AR" sz="2000"/>
                    </a:p>
                  </a:txBody>
                  <a:tcPr/>
                </a:tc>
                <a:tc>
                  <a:txBody>
                    <a:bodyPr/>
                    <a:lstStyle/>
                    <a:p>
                      <a:endParaRPr lang="es-AR" sz="2000" dirty="0"/>
                    </a:p>
                  </a:txBody>
                  <a:tcPr/>
                </a:tc>
                <a:tc>
                  <a:txBody>
                    <a:bodyPr/>
                    <a:lstStyle/>
                    <a:p>
                      <a:endParaRPr lang="es-AR" sz="2000"/>
                    </a:p>
                  </a:txBody>
                  <a:tcPr/>
                </a:tc>
                <a:tc>
                  <a:txBody>
                    <a:bodyPr/>
                    <a:lstStyle/>
                    <a:p>
                      <a:endParaRPr lang="es-AR" sz="2000"/>
                    </a:p>
                  </a:txBody>
                  <a:tcPr/>
                </a:tc>
              </a:tr>
              <a:tr h="370840">
                <a:tc>
                  <a:txBody>
                    <a:bodyPr/>
                    <a:lstStyle/>
                    <a:p>
                      <a:r>
                        <a:rPr lang="es-AR" sz="2000" dirty="0" smtClean="0"/>
                        <a:t>3:</a:t>
                      </a:r>
                      <a:endParaRPr lang="es-AR" sz="2000" dirty="0"/>
                    </a:p>
                  </a:txBody>
                  <a:tcPr/>
                </a:tc>
                <a:tc>
                  <a:txBody>
                    <a:bodyPr/>
                    <a:lstStyle/>
                    <a:p>
                      <a:endParaRPr lang="es-AR" sz="2000"/>
                    </a:p>
                  </a:txBody>
                  <a:tcPr/>
                </a:tc>
                <a:tc>
                  <a:txBody>
                    <a:bodyPr/>
                    <a:lstStyle/>
                    <a:p>
                      <a:endParaRPr lang="es-AR" sz="2000"/>
                    </a:p>
                  </a:txBody>
                  <a:tcPr/>
                </a:tc>
                <a:tc>
                  <a:txBody>
                    <a:bodyPr/>
                    <a:lstStyle/>
                    <a:p>
                      <a:endParaRPr lang="es-AR" sz="2000"/>
                    </a:p>
                  </a:txBody>
                  <a:tcPr/>
                </a:tc>
                <a:tc>
                  <a:txBody>
                    <a:bodyPr/>
                    <a:lstStyle/>
                    <a:p>
                      <a:endParaRPr lang="es-AR" sz="2000" dirty="0"/>
                    </a:p>
                  </a:txBody>
                  <a:tcPr/>
                </a:tc>
                <a:tc>
                  <a:txBody>
                    <a:bodyPr/>
                    <a:lstStyle/>
                    <a:p>
                      <a:endParaRPr lang="es-AR" sz="2000" dirty="0"/>
                    </a:p>
                  </a:txBody>
                  <a:tcPr/>
                </a:tc>
                <a:tc>
                  <a:txBody>
                    <a:bodyPr/>
                    <a:lstStyle/>
                    <a:p>
                      <a:endParaRPr lang="es-AR" sz="2000"/>
                    </a:p>
                  </a:txBody>
                  <a:tcPr/>
                </a:tc>
              </a:tr>
              <a:tr h="370840">
                <a:tc>
                  <a:txBody>
                    <a:bodyPr/>
                    <a:lstStyle/>
                    <a:p>
                      <a:r>
                        <a:rPr lang="es-AR" sz="2000" dirty="0" smtClean="0"/>
                        <a:t>4:</a:t>
                      </a:r>
                      <a:endParaRPr lang="es-AR" sz="2000" dirty="0"/>
                    </a:p>
                  </a:txBody>
                  <a:tcPr/>
                </a:tc>
                <a:tc>
                  <a:txBody>
                    <a:bodyPr/>
                    <a:lstStyle/>
                    <a:p>
                      <a:endParaRPr lang="es-AR" sz="2000"/>
                    </a:p>
                  </a:txBody>
                  <a:tcPr/>
                </a:tc>
                <a:tc>
                  <a:txBody>
                    <a:bodyPr/>
                    <a:lstStyle/>
                    <a:p>
                      <a:endParaRPr lang="es-AR" sz="2000"/>
                    </a:p>
                  </a:txBody>
                  <a:tcPr/>
                </a:tc>
                <a:tc>
                  <a:txBody>
                    <a:bodyPr/>
                    <a:lstStyle/>
                    <a:p>
                      <a:endParaRPr lang="es-AR" sz="2000" dirty="0"/>
                    </a:p>
                  </a:txBody>
                  <a:tcPr/>
                </a:tc>
                <a:tc>
                  <a:txBody>
                    <a:bodyPr/>
                    <a:lstStyle/>
                    <a:p>
                      <a:endParaRPr lang="es-AR" sz="2000"/>
                    </a:p>
                  </a:txBody>
                  <a:tcPr/>
                </a:tc>
                <a:tc>
                  <a:txBody>
                    <a:bodyPr/>
                    <a:lstStyle/>
                    <a:p>
                      <a:endParaRPr lang="es-AR" sz="2000" dirty="0"/>
                    </a:p>
                  </a:txBody>
                  <a:tcPr/>
                </a:tc>
                <a:tc>
                  <a:txBody>
                    <a:bodyPr/>
                    <a:lstStyle/>
                    <a:p>
                      <a:endParaRPr lang="es-AR" sz="2000" dirty="0"/>
                    </a:p>
                  </a:txBody>
                  <a:tcPr/>
                </a:tc>
              </a:tr>
              <a:tr h="370840">
                <a:tc>
                  <a:txBody>
                    <a:bodyPr/>
                    <a:lstStyle/>
                    <a:p>
                      <a:r>
                        <a:rPr lang="es-AR" sz="2000" dirty="0" smtClean="0"/>
                        <a:t>5:</a:t>
                      </a:r>
                      <a:endParaRPr lang="es-AR" sz="2000" dirty="0"/>
                    </a:p>
                  </a:txBody>
                  <a:tcPr/>
                </a:tc>
                <a:tc>
                  <a:txBody>
                    <a:bodyPr/>
                    <a:lstStyle/>
                    <a:p>
                      <a:endParaRPr lang="es-AR" sz="2000"/>
                    </a:p>
                  </a:txBody>
                  <a:tcPr/>
                </a:tc>
                <a:tc>
                  <a:txBody>
                    <a:bodyPr/>
                    <a:lstStyle/>
                    <a:p>
                      <a:endParaRPr lang="es-AR" sz="2000"/>
                    </a:p>
                  </a:txBody>
                  <a:tcPr/>
                </a:tc>
                <a:tc>
                  <a:txBody>
                    <a:bodyPr/>
                    <a:lstStyle/>
                    <a:p>
                      <a:endParaRPr lang="es-AR" sz="2000"/>
                    </a:p>
                  </a:txBody>
                  <a:tcPr/>
                </a:tc>
                <a:tc>
                  <a:txBody>
                    <a:bodyPr/>
                    <a:lstStyle/>
                    <a:p>
                      <a:endParaRPr lang="es-AR" sz="2000"/>
                    </a:p>
                  </a:txBody>
                  <a:tcPr/>
                </a:tc>
                <a:tc>
                  <a:txBody>
                    <a:bodyPr/>
                    <a:lstStyle/>
                    <a:p>
                      <a:endParaRPr lang="es-AR" sz="2000"/>
                    </a:p>
                  </a:txBody>
                  <a:tcPr/>
                </a:tc>
                <a:tc>
                  <a:txBody>
                    <a:bodyPr/>
                    <a:lstStyle/>
                    <a:p>
                      <a:endParaRPr lang="es-AR" sz="2000" dirty="0"/>
                    </a:p>
                  </a:txBody>
                  <a:tcPr/>
                </a:tc>
              </a:tr>
              <a:tr h="370840">
                <a:tc>
                  <a:txBody>
                    <a:bodyPr/>
                    <a:lstStyle/>
                    <a:p>
                      <a:r>
                        <a:rPr lang="es-AR" sz="2000" dirty="0" smtClean="0"/>
                        <a:t>n:</a:t>
                      </a:r>
                      <a:endParaRPr lang="es-AR" sz="2000" dirty="0"/>
                    </a:p>
                  </a:txBody>
                  <a:tcPr/>
                </a:tc>
                <a:tc>
                  <a:txBody>
                    <a:bodyPr/>
                    <a:lstStyle/>
                    <a:p>
                      <a:endParaRPr lang="es-AR" sz="2000"/>
                    </a:p>
                  </a:txBody>
                  <a:tcPr/>
                </a:tc>
                <a:tc>
                  <a:txBody>
                    <a:bodyPr/>
                    <a:lstStyle/>
                    <a:p>
                      <a:endParaRPr lang="es-AR" sz="2000"/>
                    </a:p>
                  </a:txBody>
                  <a:tcPr/>
                </a:tc>
                <a:tc>
                  <a:txBody>
                    <a:bodyPr/>
                    <a:lstStyle/>
                    <a:p>
                      <a:endParaRPr lang="es-AR" sz="2000"/>
                    </a:p>
                  </a:txBody>
                  <a:tcPr/>
                </a:tc>
                <a:tc>
                  <a:txBody>
                    <a:bodyPr/>
                    <a:lstStyle/>
                    <a:p>
                      <a:endParaRPr lang="es-AR" sz="2000"/>
                    </a:p>
                  </a:txBody>
                  <a:tcPr/>
                </a:tc>
                <a:tc>
                  <a:txBody>
                    <a:bodyPr/>
                    <a:lstStyle/>
                    <a:p>
                      <a:endParaRPr lang="es-AR" sz="2000"/>
                    </a:p>
                  </a:txBody>
                  <a:tcPr/>
                </a:tc>
                <a:tc>
                  <a:txBody>
                    <a:bodyPr/>
                    <a:lstStyle/>
                    <a:p>
                      <a:endParaRPr lang="es-AR" sz="2000" dirty="0"/>
                    </a:p>
                  </a:txBody>
                  <a:tcPr/>
                </a:tc>
              </a:tr>
            </a:tbl>
          </a:graphicData>
        </a:graphic>
      </p:graphicFrame>
    </p:spTree>
    <p:extLst>
      <p:ext uri="{BB962C8B-B14F-4D97-AF65-F5344CB8AC3E}">
        <p14:creationId xmlns:p14="http://schemas.microsoft.com/office/powerpoint/2010/main" val="695091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B71963"/>
                </a:solidFill>
                <a:latin typeface="Arial" pitchFamily="34" charset="0"/>
                <a:cs typeface="Arial" pitchFamily="34" charset="0"/>
              </a:rPr>
              <a:t>DISTINCIONES TRADICIONALES</a:t>
            </a:r>
            <a:endParaRPr lang="es-ES" sz="2400" b="1" dirty="0">
              <a:solidFill>
                <a:srgbClr val="B71963"/>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7938" y="1500173"/>
            <a:ext cx="9028112" cy="4376751"/>
          </a:xfrm>
          <a:prstGeom prst="rect">
            <a:avLst/>
          </a:prstGeom>
          <a:solidFill>
            <a:srgbClr val="FFFFFF"/>
          </a:solidFill>
          <a:ln w="9525">
            <a:noFill/>
            <a:miter lim="800000"/>
            <a:headEnd/>
            <a:tailEnd/>
          </a:ln>
        </p:spPr>
        <p:txBody>
          <a:bodyPr/>
          <a:lstStyle/>
          <a:p>
            <a:pPr indent="180975" algn="just" fontAlgn="auto">
              <a:spcBef>
                <a:spcPts val="0"/>
              </a:spcBef>
              <a:spcAft>
                <a:spcPts val="0"/>
              </a:spcAft>
              <a:defRPr/>
            </a:pPr>
            <a:endParaRPr lang="es-ES" sz="2400" dirty="0">
              <a:latin typeface="Arial Unicode MS" pitchFamily="34" charset="-128"/>
              <a:ea typeface="Arial Unicode MS" pitchFamily="34" charset="-128"/>
              <a:cs typeface="Arial Unicode MS" pitchFamily="34" charset="-128"/>
            </a:endParaRPr>
          </a:p>
        </p:txBody>
      </p:sp>
      <p:sp>
        <p:nvSpPr>
          <p:cNvPr id="8" name="2 Marcador de contenido"/>
          <p:cNvSpPr txBox="1">
            <a:spLocks/>
          </p:cNvSpPr>
          <p:nvPr/>
        </p:nvSpPr>
        <p:spPr bwMode="auto">
          <a:xfrm>
            <a:off x="179388" y="1412875"/>
            <a:ext cx="8425060" cy="4537075"/>
          </a:xfrm>
          <a:prstGeom prst="rect">
            <a:avLst/>
          </a:prstGeom>
          <a:solidFill>
            <a:srgbClr val="FFFFFF"/>
          </a:solidFill>
          <a:ln>
            <a:noFill/>
          </a:ln>
          <a:extLst/>
        </p:spPr>
        <p:txBody>
          <a:bodyPr/>
          <a:lstStyle>
            <a:lvl1pPr>
              <a:defRPr>
                <a:solidFill>
                  <a:schemeClr val="tx1"/>
                </a:solidFill>
                <a:latin typeface="Calibri" pitchFamily="34" charset="0"/>
              </a:defRPr>
            </a:lvl1pPr>
            <a:lvl2pPr>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EC779E"/>
              </a:buClr>
              <a:buFont typeface="Wingdings" pitchFamily="2" charset="2"/>
              <a:buChar char="Ø"/>
              <a:defRPr/>
            </a:pPr>
            <a:r>
              <a:rPr lang="es-ES" sz="2000" b="1" dirty="0" smtClean="0">
                <a:latin typeface="Arial Unicode MS" pitchFamily="34" charset="-128"/>
                <a:ea typeface="Arial Unicode MS" pitchFamily="34" charset="-128"/>
                <a:cs typeface="Arial Unicode MS" pitchFamily="34" charset="-128"/>
              </a:rPr>
              <a:t>PLAN</a:t>
            </a:r>
            <a:r>
              <a:rPr lang="es-ES" sz="2000" dirty="0" smtClean="0">
                <a:latin typeface="Arial Unicode MS" pitchFamily="34" charset="-128"/>
                <a:ea typeface="Arial Unicode MS" pitchFamily="34" charset="-128"/>
                <a:cs typeface="Arial Unicode MS" pitchFamily="34" charset="-128"/>
              </a:rPr>
              <a:t>: Documento generalmente producido por los niveles centrales que plantea:</a:t>
            </a:r>
          </a:p>
          <a:p>
            <a:pPr marL="800100" lvl="1" indent="-342900" algn="just">
              <a:buFont typeface="Arial Unicode MS" pitchFamily="34" charset="-128"/>
              <a:buChar char="-"/>
              <a:defRPr/>
            </a:pPr>
            <a:r>
              <a:rPr lang="es-ES" sz="2000" dirty="0" smtClean="0">
                <a:latin typeface="Arial Unicode MS" pitchFamily="34" charset="-128"/>
                <a:ea typeface="Arial Unicode MS" pitchFamily="34" charset="-128"/>
                <a:cs typeface="Arial Unicode MS" pitchFamily="34" charset="-128"/>
              </a:rPr>
              <a:t>Objetivos prioritarios y directivas generales</a:t>
            </a:r>
          </a:p>
          <a:p>
            <a:pPr marL="800100" lvl="1" indent="-342900" algn="just">
              <a:buFont typeface="Arial Unicode MS" pitchFamily="34" charset="-128"/>
              <a:buChar char="-"/>
              <a:defRPr/>
            </a:pPr>
            <a:r>
              <a:rPr lang="es-ES" sz="2000" dirty="0" smtClean="0">
                <a:latin typeface="Arial Unicode MS" pitchFamily="34" charset="-128"/>
                <a:ea typeface="Arial Unicode MS" pitchFamily="34" charset="-128"/>
                <a:cs typeface="Arial Unicode MS" pitchFamily="34" charset="-128"/>
              </a:rPr>
              <a:t>Estrategias: alternativas para alcanzarlos</a:t>
            </a:r>
          </a:p>
          <a:p>
            <a:pPr marL="800100" lvl="1" indent="-342900" algn="just">
              <a:buFont typeface="Arial Unicode MS" pitchFamily="34" charset="-128"/>
              <a:buChar char="-"/>
              <a:defRPr/>
            </a:pPr>
            <a:r>
              <a:rPr lang="es-ES" sz="2000" dirty="0" smtClean="0">
                <a:latin typeface="Arial Unicode MS" pitchFamily="34" charset="-128"/>
                <a:ea typeface="Arial Unicode MS" pitchFamily="34" charset="-128"/>
                <a:cs typeface="Arial Unicode MS" pitchFamily="34" charset="-128"/>
              </a:rPr>
              <a:t>Asignación de recursos: medios para obtenerlos.</a:t>
            </a:r>
          </a:p>
          <a:p>
            <a:pPr lvl="1" algn="just">
              <a:defRPr/>
            </a:pPr>
            <a:r>
              <a:rPr lang="es-ES" sz="2000" dirty="0" smtClean="0">
                <a:latin typeface="Arial Unicode MS" pitchFamily="34" charset="-128"/>
                <a:ea typeface="Arial Unicode MS" pitchFamily="34" charset="-128"/>
                <a:cs typeface="Arial Unicode MS" pitchFamily="34" charset="-128"/>
              </a:rPr>
              <a:t>Suele implicar una escala de aplicación amplia, tanto geográfica como programática.</a:t>
            </a:r>
          </a:p>
          <a:p>
            <a:pPr marL="342900" indent="-342900" algn="just">
              <a:buClr>
                <a:srgbClr val="EC779E"/>
              </a:buClr>
              <a:buFont typeface="Wingdings" pitchFamily="2" charset="2"/>
              <a:buChar char="Ø"/>
              <a:defRPr/>
            </a:pPr>
            <a:r>
              <a:rPr lang="es-ES_tradnl" sz="2000" b="1" dirty="0" smtClean="0">
                <a:latin typeface="Arial Unicode MS" pitchFamily="34" charset="-128"/>
                <a:ea typeface="Arial Unicode MS" pitchFamily="34" charset="-128"/>
                <a:cs typeface="Arial Unicode MS" pitchFamily="34" charset="-128"/>
              </a:rPr>
              <a:t>PROGRAMA: </a:t>
            </a:r>
            <a:r>
              <a:rPr lang="es-ES_tradnl" sz="2000" dirty="0" smtClean="0">
                <a:latin typeface="Arial Unicode MS" pitchFamily="34" charset="-128"/>
                <a:ea typeface="Arial Unicode MS" pitchFamily="34" charset="-128"/>
                <a:cs typeface="Arial Unicode MS" pitchFamily="34" charset="-128"/>
              </a:rPr>
              <a:t>Conjunto coordinado y</a:t>
            </a:r>
            <a:r>
              <a:rPr lang="es-ES_tradnl" sz="2000" b="1" dirty="0" smtClean="0">
                <a:latin typeface="Arial Unicode MS" pitchFamily="34" charset="-128"/>
                <a:ea typeface="Arial Unicode MS" pitchFamily="34" charset="-128"/>
                <a:cs typeface="Arial Unicode MS" pitchFamily="34" charset="-128"/>
              </a:rPr>
              <a:t> </a:t>
            </a:r>
            <a:r>
              <a:rPr lang="es-ES_tradnl" sz="2000" dirty="0" smtClean="0">
                <a:latin typeface="Arial Unicode MS" pitchFamily="34" charset="-128"/>
                <a:ea typeface="Arial Unicode MS" pitchFamily="34" charset="-128"/>
                <a:cs typeface="Arial Unicode MS" pitchFamily="34" charset="-128"/>
              </a:rPr>
              <a:t>ordenado de propuestas que persiguen los mismos objetivos y se orientan a problemas específicos relacionados con algunos de los aspectos señalados en el plan.</a:t>
            </a:r>
          </a:p>
          <a:p>
            <a:pPr marL="342900" indent="-342900" algn="just">
              <a:buClr>
                <a:srgbClr val="EC779E"/>
              </a:buClr>
              <a:buFont typeface="Wingdings" pitchFamily="2" charset="2"/>
              <a:buChar char="Ø"/>
              <a:defRPr/>
            </a:pPr>
            <a:r>
              <a:rPr lang="es-ES_tradnl" sz="2000" b="1" dirty="0" smtClean="0">
                <a:latin typeface="Arial Unicode MS" pitchFamily="34" charset="-128"/>
                <a:ea typeface="Arial Unicode MS" pitchFamily="34" charset="-128"/>
                <a:cs typeface="Arial Unicode MS" pitchFamily="34" charset="-128"/>
              </a:rPr>
              <a:t>PROYECTO</a:t>
            </a:r>
            <a:r>
              <a:rPr lang="es-ES_tradnl" sz="2000" dirty="0" smtClean="0">
                <a:latin typeface="Arial Unicode MS" pitchFamily="34" charset="-128"/>
                <a:ea typeface="Arial Unicode MS" pitchFamily="34" charset="-128"/>
                <a:cs typeface="Arial Unicode MS" pitchFamily="34" charset="-128"/>
              </a:rPr>
              <a:t>: Intervención más acotada (temporal, geográficamente, en cuanto a recursos…) vinculada a objetivos más específicos de los programas</a:t>
            </a:r>
            <a:r>
              <a:rPr lang="es-ES_tradnl" sz="2200" dirty="0" smtClean="0">
                <a:latin typeface="Arial Unicode MS" pitchFamily="34" charset="-128"/>
                <a:ea typeface="Arial Unicode MS" pitchFamily="34" charset="-128"/>
                <a:cs typeface="Arial Unicode MS" pitchFamily="34" charset="-128"/>
              </a:rPr>
              <a:t>.</a:t>
            </a:r>
          </a:p>
          <a:p>
            <a:pPr algn="ctr">
              <a:defRPr/>
            </a:pPr>
            <a:r>
              <a:rPr lang="es-ES_tradnl" sz="2400" b="1" dirty="0" smtClean="0">
                <a:latin typeface="Arial Unicode MS" pitchFamily="34" charset="-128"/>
                <a:ea typeface="Arial Unicode MS" pitchFamily="34" charset="-128"/>
                <a:cs typeface="Arial Unicode MS" pitchFamily="34" charset="-128"/>
              </a:rPr>
              <a:t>HOY DÍA TALES DISTINCIONES SON MENOS NÍTIDAS</a:t>
            </a:r>
            <a:endParaRPr lang="es-ES" sz="2400" b="1" dirty="0" smtClean="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2594452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9A6979"/>
                </a:solidFill>
                <a:latin typeface="Arial" pitchFamily="34" charset="0"/>
                <a:cs typeface="Arial" pitchFamily="34" charset="0"/>
              </a:rPr>
              <a:t>RECURSOS SEGÚN ACTIVIDADES</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79388" y="1557338"/>
            <a:ext cx="8536016" cy="4464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1085850" indent="-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9A6979"/>
              </a:buClr>
              <a:buFont typeface="Wingdings" panose="05000000000000000000" pitchFamily="2" charset="2"/>
              <a:buChar char="Ø"/>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Deben indicarse las metas de producción para cada actividad (cuántos folletos, cuántos talleres…).</a:t>
            </a:r>
          </a:p>
          <a:p>
            <a:pPr algn="just" eaLnBrk="1" hangingPunct="1">
              <a:spcBef>
                <a:spcPct val="0"/>
              </a:spcBef>
              <a:buClr>
                <a:srgbClr val="9A6979"/>
              </a:buClr>
              <a:buFont typeface="Wingdings" panose="05000000000000000000" pitchFamily="2" charset="2"/>
              <a:buChar char="Ø"/>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Estimación de la duración de cada actividad.</a:t>
            </a:r>
          </a:p>
          <a:p>
            <a:pPr algn="just" eaLnBrk="1" hangingPunct="1">
              <a:spcBef>
                <a:spcPct val="0"/>
              </a:spcBef>
              <a:buClr>
                <a:srgbClr val="9A6979"/>
              </a:buClr>
              <a:buFont typeface="Wingdings" panose="05000000000000000000" pitchFamily="2" charset="2"/>
              <a:buChar char="Ø"/>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Para cada actividad se detallan y cuantifican otros recursos necesarios: </a:t>
            </a:r>
          </a:p>
          <a:p>
            <a:pPr lvl="1" algn="just" eaLnBrk="1" hangingPunct="1">
              <a:spcBef>
                <a:spcPct val="0"/>
              </a:spcBef>
              <a:buClr>
                <a:srgbClr val="9A6979"/>
              </a:buClr>
              <a:buFont typeface="Arial Unicode MS" panose="020B0604020202020204" pitchFamily="34" charset="-128"/>
              <a:buChar char="-"/>
            </a:pPr>
            <a:r>
              <a:rPr lang="es-ES" altLang="es-AR" sz="2000" dirty="0">
                <a:latin typeface="Arial Unicode MS" panose="020B0604020202020204" pitchFamily="34" charset="-128"/>
                <a:ea typeface="Arial Unicode MS" panose="020B0604020202020204" pitchFamily="34" charset="-128"/>
                <a:cs typeface="Arial Unicode MS" panose="020B0604020202020204" pitchFamily="34" charset="-128"/>
              </a:rPr>
              <a:t>Humanos (según perfiles, calificaciones, funciones, dedicaciones y según sean permanentes o temporarios). </a:t>
            </a:r>
          </a:p>
          <a:p>
            <a:pPr lvl="1" algn="just" eaLnBrk="1" hangingPunct="1">
              <a:spcBef>
                <a:spcPct val="0"/>
              </a:spcBef>
              <a:buClr>
                <a:srgbClr val="9A6979"/>
              </a:buClr>
              <a:buFont typeface="Arial Unicode MS" panose="020B0604020202020204" pitchFamily="34" charset="-128"/>
              <a:buChar char="-"/>
            </a:pPr>
            <a:r>
              <a:rPr lang="es-ES" altLang="es-AR" sz="2000" dirty="0">
                <a:latin typeface="Arial Unicode MS" panose="020B0604020202020204" pitchFamily="34" charset="-128"/>
                <a:ea typeface="Arial Unicode MS" panose="020B0604020202020204" pitchFamily="34" charset="-128"/>
                <a:cs typeface="Arial Unicode MS" panose="020B0604020202020204" pitchFamily="34" charset="-128"/>
              </a:rPr>
              <a:t>Espacios físicos / locales (especificando dimensiones y otras características).</a:t>
            </a:r>
          </a:p>
          <a:p>
            <a:pPr lvl="1" algn="just" eaLnBrk="1" hangingPunct="1">
              <a:spcBef>
                <a:spcPct val="0"/>
              </a:spcBef>
              <a:buClr>
                <a:srgbClr val="9A6979"/>
              </a:buClr>
              <a:buFont typeface="Arial Unicode MS" panose="020B0604020202020204" pitchFamily="34" charset="-128"/>
              <a:buChar char="-"/>
            </a:pPr>
            <a:r>
              <a:rPr lang="es-ES" altLang="es-AR" sz="2000" dirty="0">
                <a:latin typeface="Arial Unicode MS" panose="020B0604020202020204" pitchFamily="34" charset="-128"/>
                <a:ea typeface="Arial Unicode MS" panose="020B0604020202020204" pitchFamily="34" charset="-128"/>
                <a:cs typeface="Arial Unicode MS" panose="020B0604020202020204" pitchFamily="34" charset="-128"/>
              </a:rPr>
              <a:t>Equipamientos (con las especificaciones técnicas que correspondan). </a:t>
            </a:r>
          </a:p>
          <a:p>
            <a:pPr lvl="1" algn="just" eaLnBrk="1" hangingPunct="1">
              <a:spcBef>
                <a:spcPct val="0"/>
              </a:spcBef>
              <a:buClr>
                <a:srgbClr val="9A6979"/>
              </a:buClr>
              <a:buFont typeface="Arial Unicode MS" panose="020B0604020202020204" pitchFamily="34" charset="-128"/>
              <a:buChar char="-"/>
            </a:pPr>
            <a:r>
              <a:rPr lang="es-ES" altLang="es-AR" sz="2000" dirty="0">
                <a:latin typeface="Arial Unicode MS" panose="020B0604020202020204" pitchFamily="34" charset="-128"/>
                <a:ea typeface="Arial Unicode MS" panose="020B0604020202020204" pitchFamily="34" charset="-128"/>
                <a:cs typeface="Arial Unicode MS" panose="020B0604020202020204" pitchFamily="34" charset="-128"/>
              </a:rPr>
              <a:t>Materiales (comunicacionales, pedagógicos, de librería, etc.).</a:t>
            </a:r>
          </a:p>
          <a:p>
            <a:pPr lvl="1" algn="just" eaLnBrk="1" hangingPunct="1">
              <a:spcBef>
                <a:spcPct val="0"/>
              </a:spcBef>
              <a:buClr>
                <a:srgbClr val="9A6979"/>
              </a:buClr>
              <a:buFont typeface="Arial Unicode MS" panose="020B0604020202020204" pitchFamily="34" charset="-128"/>
              <a:buChar char="-"/>
            </a:pPr>
            <a:r>
              <a:rPr lang="es-ES" altLang="es-AR" sz="2000" dirty="0">
                <a:latin typeface="Arial Unicode MS" panose="020B0604020202020204" pitchFamily="34" charset="-128"/>
                <a:ea typeface="Arial Unicode MS" panose="020B0604020202020204" pitchFamily="34" charset="-128"/>
                <a:cs typeface="Arial Unicode MS" panose="020B0604020202020204" pitchFamily="34" charset="-128"/>
              </a:rPr>
              <a:t>Pasajes, movilidad, viáticos. </a:t>
            </a:r>
          </a:p>
          <a:p>
            <a:pPr lvl="1" algn="just" eaLnBrk="1" hangingPunct="1">
              <a:spcBef>
                <a:spcPct val="0"/>
              </a:spcBef>
              <a:buClr>
                <a:srgbClr val="9A6979"/>
              </a:buClr>
              <a:buFont typeface="Arial Unicode MS" panose="020B0604020202020204" pitchFamily="34" charset="-128"/>
              <a:buChar char="-"/>
            </a:pPr>
            <a:r>
              <a:rPr lang="es-ES" altLang="es-AR" sz="2000" dirty="0">
                <a:latin typeface="Arial Unicode MS" panose="020B0604020202020204" pitchFamily="34" charset="-128"/>
                <a:ea typeface="Arial Unicode MS" panose="020B0604020202020204" pitchFamily="34" charset="-128"/>
                <a:cs typeface="Arial Unicode MS" panose="020B0604020202020204" pitchFamily="34" charset="-128"/>
              </a:rPr>
              <a:t>Otros insumos.</a:t>
            </a:r>
          </a:p>
          <a:p>
            <a:pPr algn="just" eaLnBrk="1" hangingPunct="1">
              <a:spcBef>
                <a:spcPct val="0"/>
              </a:spcBef>
              <a:buClr>
                <a:srgbClr val="9A6979"/>
              </a:buClr>
              <a:buFont typeface="Wingdings" panose="05000000000000000000" pitchFamily="2" charset="2"/>
              <a:buChar char="Ø"/>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Los $ se calculan mediante la atribución de costos a esos recursos. </a:t>
            </a:r>
          </a:p>
        </p:txBody>
      </p:sp>
    </p:spTree>
    <p:extLst>
      <p:ext uri="{BB962C8B-B14F-4D97-AF65-F5344CB8AC3E}">
        <p14:creationId xmlns:p14="http://schemas.microsoft.com/office/powerpoint/2010/main" val="23632532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9A6979"/>
                </a:solidFill>
                <a:latin typeface="Arial" pitchFamily="34" charset="0"/>
                <a:cs typeface="Arial" pitchFamily="34" charset="0"/>
              </a:rPr>
              <a:t>DESTINATARIOS</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320675" y="1643063"/>
            <a:ext cx="8211765" cy="428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1085850" indent="-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9A6979"/>
              </a:buClr>
              <a:buFont typeface="Wingdings" panose="05000000000000000000" pitchFamily="2" charset="2"/>
              <a:buChar char="Ø"/>
            </a:pPr>
            <a:r>
              <a:rPr lang="es-AR"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Tipos: </a:t>
            </a:r>
          </a:p>
          <a:p>
            <a:pPr lvl="1" algn="just" eaLnBrk="1" hangingPunct="1">
              <a:spcBef>
                <a:spcPct val="0"/>
              </a:spcBef>
              <a:buClr>
                <a:srgbClr val="9A6979"/>
              </a:buClr>
              <a:buFont typeface="Arial Unicode MS" panose="020B0604020202020204" pitchFamily="34" charset="-128"/>
              <a:buChar char="-"/>
            </a:pPr>
            <a:r>
              <a:rPr lang="es-AR"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Directos</a:t>
            </a:r>
          </a:p>
          <a:p>
            <a:pPr lvl="1" algn="just" eaLnBrk="1" hangingPunct="1">
              <a:spcBef>
                <a:spcPct val="0"/>
              </a:spcBef>
              <a:buClr>
                <a:srgbClr val="9A6979"/>
              </a:buClr>
              <a:buFont typeface="Arial Unicode MS" panose="020B0604020202020204" pitchFamily="34" charset="-128"/>
              <a:buChar char="-"/>
            </a:pPr>
            <a:r>
              <a:rPr lang="es-AR"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Indirectos</a:t>
            </a:r>
          </a:p>
          <a:p>
            <a:pPr lvl="1" algn="just" eaLnBrk="1" hangingPunct="1">
              <a:spcBef>
                <a:spcPct val="0"/>
              </a:spcBef>
              <a:buClr>
                <a:srgbClr val="9A6979"/>
              </a:buClr>
              <a:buFont typeface="Arial Unicode MS" panose="020B0604020202020204" pitchFamily="34" charset="-128"/>
              <a:buChar char="-"/>
            </a:pPr>
            <a:r>
              <a:rPr lang="es-AR"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Intermedios o Instrumentales</a:t>
            </a:r>
          </a:p>
          <a:p>
            <a:pPr lvl="1" algn="just" eaLnBrk="1" hangingPunct="1">
              <a:spcBef>
                <a:spcPct val="0"/>
              </a:spcBef>
              <a:buClr>
                <a:srgbClr val="9A6979"/>
              </a:buClr>
              <a:buFont typeface="Arial Unicode MS" panose="020B0604020202020204" pitchFamily="34" charset="-128"/>
              <a:buChar char="-"/>
            </a:pPr>
            <a:r>
              <a:rPr lang="es-AR"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De acciones comunicacionales = audiencias</a:t>
            </a:r>
          </a:p>
          <a:p>
            <a:pPr algn="just" eaLnBrk="1" hangingPunct="1">
              <a:spcBef>
                <a:spcPct val="0"/>
              </a:spcBef>
              <a:buClr>
                <a:srgbClr val="9A6979"/>
              </a:buClr>
              <a:buFont typeface="Wingdings" panose="05000000000000000000" pitchFamily="2" charset="2"/>
              <a:buChar char="Ø"/>
            </a:pPr>
            <a:r>
              <a:rPr lang="es-AR"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Cuantificación de las </a:t>
            </a:r>
            <a:r>
              <a:rPr lang="es-AR" altLang="es-AR" sz="2300" b="1" dirty="0">
                <a:latin typeface="Arial Unicode MS" panose="020B0604020202020204" pitchFamily="34" charset="-128"/>
                <a:ea typeface="Arial Unicode MS" panose="020B0604020202020204" pitchFamily="34" charset="-128"/>
                <a:cs typeface="Arial Unicode MS" panose="020B0604020202020204" pitchFamily="34" charset="-128"/>
              </a:rPr>
              <a:t>metas de cobertura</a:t>
            </a:r>
            <a:r>
              <a:rPr lang="es-AR"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 destinatarios de cada tipo a cubrir por cada actividad y depurados para la intervención como un todo (no es simple suma algebraica). </a:t>
            </a:r>
          </a:p>
          <a:p>
            <a:pPr algn="just" eaLnBrk="1" hangingPunct="1">
              <a:spcBef>
                <a:spcPct val="0"/>
              </a:spcBef>
              <a:buClr>
                <a:srgbClr val="9A6979"/>
              </a:buClr>
              <a:buFont typeface="Wingdings" panose="05000000000000000000" pitchFamily="2" charset="2"/>
              <a:buChar char="Ø"/>
            </a:pPr>
            <a:r>
              <a:rPr lang="es-AR"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Se debe caracterizar el perfil de los destinatarios a cubrir (por cada actividad y para el conjunto) = criterios de selección.</a:t>
            </a:r>
          </a:p>
          <a:p>
            <a:pPr algn="just" eaLnBrk="1" hangingPunct="1">
              <a:spcBef>
                <a:spcPct val="0"/>
              </a:spcBef>
              <a:buClr>
                <a:srgbClr val="9A6979"/>
              </a:buClr>
              <a:buFont typeface="Wingdings" panose="05000000000000000000" pitchFamily="2" charset="2"/>
              <a:buChar char="Ø"/>
            </a:pPr>
            <a:r>
              <a:rPr lang="es-ES" altLang="es-AR" sz="2300" dirty="0">
                <a:latin typeface="Arial Unicode MS" panose="020B0604020202020204" pitchFamily="34" charset="-128"/>
                <a:ea typeface="Arial Unicode MS" panose="020B0604020202020204" pitchFamily="34" charset="-128"/>
                <a:cs typeface="Arial Unicode MS" panose="020B0604020202020204" pitchFamily="34" charset="-128"/>
              </a:rPr>
              <a:t>Hay que especificar acciones de sensibilización / captación / convocatoria para alcanzar las metas de cobertura.</a:t>
            </a:r>
          </a:p>
        </p:txBody>
      </p:sp>
    </p:spTree>
    <p:extLst>
      <p:ext uri="{BB962C8B-B14F-4D97-AF65-F5344CB8AC3E}">
        <p14:creationId xmlns:p14="http://schemas.microsoft.com/office/powerpoint/2010/main" val="27044971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err="1" smtClean="0">
                <a:solidFill>
                  <a:srgbClr val="9A6979"/>
                </a:solidFill>
                <a:latin typeface="Arial" pitchFamily="34" charset="0"/>
                <a:cs typeface="Arial" pitchFamily="34" charset="0"/>
              </a:rPr>
              <a:t>PRESUPUESTACIÓN</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247650" y="1643063"/>
            <a:ext cx="8284790" cy="4286250"/>
          </a:xfrm>
          <a:prstGeom prst="rect">
            <a:avLst/>
          </a:prstGeom>
          <a:solidFill>
            <a:srgbClr val="FFFFFF"/>
          </a:solid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9A6979"/>
              </a:buClr>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Cuando se han cuantificado los recursos necesarios para cada actividad, se puede armar el presupuesto, acorde a un cuadro presupuestario: por actividades y/o por rubros. </a:t>
            </a:r>
          </a:p>
          <a:p>
            <a:pPr marL="342900" indent="-342900" algn="just">
              <a:buClr>
                <a:srgbClr val="9A6979"/>
              </a:buClr>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En función del cronograma de actividades, se construye el flujo financiero, lo que posibilita desembolsos oportunos.</a:t>
            </a:r>
          </a:p>
          <a:p>
            <a:pPr marL="342900" indent="-342900" algn="just">
              <a:buClr>
                <a:srgbClr val="9A6979"/>
              </a:buClr>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Se debe identificar el origen de los fondos, según fuentes: lo que se solicita a la instancia financiadora y los otros aportes (entre ellos, los locales) monetarios y no monetarios (valorizados).</a:t>
            </a:r>
          </a:p>
          <a:p>
            <a:pPr algn="just">
              <a:defRPr/>
            </a:pPr>
            <a:endParaRPr lang="es-ES" sz="2400" dirty="0" smtClean="0">
              <a:cs typeface="Arial" charset="0"/>
            </a:endParaRPr>
          </a:p>
        </p:txBody>
      </p:sp>
    </p:spTree>
    <p:extLst>
      <p:ext uri="{BB962C8B-B14F-4D97-AF65-F5344CB8AC3E}">
        <p14:creationId xmlns:p14="http://schemas.microsoft.com/office/powerpoint/2010/main" val="28777487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9A6979"/>
                </a:solidFill>
                <a:latin typeface="Arial" pitchFamily="34" charset="0"/>
                <a:cs typeface="Arial" pitchFamily="34" charset="0"/>
              </a:rPr>
              <a:t>LA CONSISTENCIA INTERNA</a:t>
            </a:r>
            <a:endParaRPr lang="es-ES" sz="2400" b="1" dirty="0">
              <a:solidFill>
                <a:srgbClr val="9A6979"/>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320675" y="1643063"/>
            <a:ext cx="8394729" cy="428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9A6979"/>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Los objetivos deben guardar correspondencia con el o los problemas planteados.</a:t>
            </a:r>
          </a:p>
          <a:p>
            <a:pPr algn="just" eaLnBrk="1" hangingPunct="1">
              <a:spcBef>
                <a:spcPct val="0"/>
              </a:spcBef>
              <a:buClr>
                <a:srgbClr val="9A6979"/>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Las actividades deben ser las necesarias y suficientes para alcanzar los objetivos y metas propuestas y deben tener relación con la teoría del cambio que justifica la intervención.</a:t>
            </a:r>
          </a:p>
          <a:p>
            <a:pPr algn="just" eaLnBrk="1" hangingPunct="1">
              <a:spcBef>
                <a:spcPct val="0"/>
              </a:spcBef>
              <a:buClr>
                <a:srgbClr val="9A6979"/>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Los recursos de todo tipo deben ser los estrictamente necesarios para poder realizar adecuadamente las actividades planteadas. </a:t>
            </a:r>
          </a:p>
          <a:p>
            <a:pPr algn="just" eaLnBrk="1" hangingPunct="1">
              <a:spcBef>
                <a:spcPct val="0"/>
              </a:spcBef>
              <a:buClr>
                <a:srgbClr val="9A6979"/>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En particular, los fondos requeridos deben evidenciarse en claras bases de cálculo y en función de costos vigentes. </a:t>
            </a:r>
          </a:p>
        </p:txBody>
      </p:sp>
    </p:spTree>
    <p:extLst>
      <p:ext uri="{BB962C8B-B14F-4D97-AF65-F5344CB8AC3E}">
        <p14:creationId xmlns:p14="http://schemas.microsoft.com/office/powerpoint/2010/main" val="11618002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 Caratula.jpg"/>
          <p:cNvPicPr>
            <a:picLocks/>
          </p:cNvPicPr>
          <p:nvPr/>
        </p:nvPicPr>
        <p:blipFill>
          <a:blip r:embed="rId2"/>
          <a:stretch>
            <a:fillRect/>
          </a:stretch>
        </p:blipFill>
        <p:spPr>
          <a:xfrm>
            <a:off x="0" y="17"/>
            <a:ext cx="9328882" cy="7020000"/>
          </a:xfrm>
          <a:prstGeom prst="rect">
            <a:avLst/>
          </a:prstGeom>
        </p:spPr>
      </p:pic>
      <p:sp>
        <p:nvSpPr>
          <p:cNvPr id="2" name="1 Título"/>
          <p:cNvSpPr>
            <a:spLocks noGrp="1"/>
          </p:cNvSpPr>
          <p:nvPr>
            <p:ph type="title"/>
          </p:nvPr>
        </p:nvSpPr>
        <p:spPr>
          <a:xfrm>
            <a:off x="2268000" y="4068000"/>
            <a:ext cx="5929354" cy="1432702"/>
          </a:xfrm>
        </p:spPr>
        <p:txBody>
          <a:bodyPr lIns="0" tIns="0" rIns="0" bIns="0" anchor="t" anchorCtr="0">
            <a:normAutofit fontScale="90000"/>
          </a:bodyPr>
          <a:lstStyle/>
          <a:p>
            <a:pPr algn="l"/>
            <a:r>
              <a:rPr lang="es-ES" sz="3200" b="1" dirty="0">
                <a:solidFill>
                  <a:srgbClr val="EC779E"/>
                </a:solidFill>
                <a:latin typeface="Arial Narrow" pitchFamily="34" charset="0"/>
              </a:rPr>
              <a:t>LA PROGRAMACIÓN EN EL IACE = PLAN DE ACCIÓN PARA LA MEJORA DE LA CALIDAD EDUCATIVA</a:t>
            </a:r>
            <a:endParaRPr lang="es-ES" sz="3200" b="1" dirty="0">
              <a:solidFill>
                <a:srgbClr val="B71963"/>
              </a:solidFill>
              <a:latin typeface="Arial Narrow" pitchFamily="34" charset="0"/>
            </a:endParaRPr>
          </a:p>
        </p:txBody>
      </p:sp>
    </p:spTree>
    <p:extLst>
      <p:ext uri="{BB962C8B-B14F-4D97-AF65-F5344CB8AC3E}">
        <p14:creationId xmlns:p14="http://schemas.microsoft.com/office/powerpoint/2010/main" val="3730117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EC779E"/>
                </a:solidFill>
                <a:latin typeface="Arial" pitchFamily="34" charset="0"/>
                <a:cs typeface="Arial" pitchFamily="34" charset="0"/>
              </a:rPr>
              <a:t>LA ESCUELA Y SUS PROBLEMAS</a:t>
            </a:r>
            <a:endParaRPr lang="es-ES" sz="2400" b="1" dirty="0">
              <a:solidFill>
                <a:srgbClr val="EC779E"/>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34509" y="1772816"/>
            <a:ext cx="8680896" cy="45354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defRPr/>
            </a:pPr>
            <a:r>
              <a:rPr lang="es-ES" altLang="es-AR" sz="2400" b="1" dirty="0" smtClean="0">
                <a:latin typeface="Arial Unicode MS" pitchFamily="34" charset="-128"/>
                <a:ea typeface="Arial Unicode MS" pitchFamily="34" charset="-128"/>
                <a:cs typeface="Arial Unicode MS" pitchFamily="34" charset="-128"/>
              </a:rPr>
              <a:t>EN EL IACE SE SIMPLIFICÓ AL MÁXIMO EL PROCESO DE PROGRAMACIÓN</a:t>
            </a:r>
          </a:p>
          <a:p>
            <a:pPr algn="ctr" eaLnBrk="1" hangingPunct="1">
              <a:spcBef>
                <a:spcPct val="0"/>
              </a:spcBef>
              <a:buFontTx/>
              <a:buNone/>
              <a:defRPr/>
            </a:pPr>
            <a:endParaRPr lang="es-ES" altLang="es-AR" sz="2400" b="1" dirty="0" smtClean="0">
              <a:latin typeface="Arial Unicode MS" pitchFamily="34" charset="-128"/>
              <a:ea typeface="Arial Unicode MS" pitchFamily="34" charset="-128"/>
              <a:cs typeface="Arial Unicode MS" pitchFamily="34" charset="-128"/>
            </a:endParaRPr>
          </a:p>
          <a:p>
            <a:pPr marL="342900" indent="-342900" algn="just" eaLnBrk="1" hangingPunct="1">
              <a:spcBef>
                <a:spcPct val="0"/>
              </a:spcBef>
              <a:buClr>
                <a:srgbClr val="EC779E"/>
              </a:buClr>
              <a:buFont typeface="Wingdings" panose="05000000000000000000" pitchFamily="2" charset="2"/>
              <a:buChar char="Ø"/>
              <a:defRPr/>
            </a:pPr>
            <a:r>
              <a:rPr lang="es-ES" altLang="es-AR" sz="2200" dirty="0" smtClean="0">
                <a:latin typeface="Arial Unicode MS" pitchFamily="34" charset="-128"/>
                <a:ea typeface="Arial Unicode MS" pitchFamily="34" charset="-128"/>
                <a:cs typeface="Arial Unicode MS" pitchFamily="34" charset="-128"/>
              </a:rPr>
              <a:t>Acerca de la </a:t>
            </a:r>
            <a:r>
              <a:rPr lang="es-ES" altLang="es-AR" sz="2200" b="1" i="1" dirty="0" smtClean="0">
                <a:latin typeface="Arial Unicode MS" pitchFamily="34" charset="-128"/>
                <a:ea typeface="Arial Unicode MS" pitchFamily="34" charset="-128"/>
                <a:cs typeface="Arial Unicode MS" pitchFamily="34" charset="-128"/>
              </a:rPr>
              <a:t>descripción institucional</a:t>
            </a:r>
            <a:r>
              <a:rPr lang="es-ES" altLang="es-AR" sz="2200" dirty="0" smtClean="0">
                <a:latin typeface="Arial Unicode MS" pitchFamily="34" charset="-128"/>
                <a:ea typeface="Arial Unicode MS" pitchFamily="34" charset="-128"/>
                <a:cs typeface="Arial Unicode MS" pitchFamily="34" charset="-128"/>
              </a:rPr>
              <a:t>, no se solicita mayor información, sólo: provincia, localidad, nombre y n° de la escuela.</a:t>
            </a:r>
          </a:p>
          <a:p>
            <a:pPr marL="342900" indent="-342900" algn="just" eaLnBrk="1" hangingPunct="1">
              <a:spcBef>
                <a:spcPct val="0"/>
              </a:spcBef>
              <a:buClr>
                <a:srgbClr val="EC779E"/>
              </a:buClr>
              <a:buFont typeface="Wingdings" panose="05000000000000000000" pitchFamily="2" charset="2"/>
              <a:buChar char="Ø"/>
              <a:defRPr/>
            </a:pPr>
            <a:r>
              <a:rPr lang="es-ES" altLang="es-AR" sz="2200" dirty="0" smtClean="0">
                <a:latin typeface="Arial Unicode MS" pitchFamily="34" charset="-128"/>
                <a:ea typeface="Arial Unicode MS" pitchFamily="34" charset="-128"/>
                <a:cs typeface="Arial Unicode MS" pitchFamily="34" charset="-128"/>
              </a:rPr>
              <a:t>Acerca de los </a:t>
            </a:r>
            <a:r>
              <a:rPr lang="es-ES" altLang="es-AR" sz="2200" b="1" i="1" dirty="0" smtClean="0">
                <a:latin typeface="Arial Unicode MS" pitchFamily="34" charset="-128"/>
                <a:ea typeface="Arial Unicode MS" pitchFamily="34" charset="-128"/>
                <a:cs typeface="Arial Unicode MS" pitchFamily="34" charset="-128"/>
              </a:rPr>
              <a:t>problemas</a:t>
            </a:r>
            <a:r>
              <a:rPr lang="es-ES" altLang="es-AR" sz="2200" dirty="0" smtClean="0">
                <a:latin typeface="Arial Unicode MS" pitchFamily="34" charset="-128"/>
                <a:ea typeface="Arial Unicode MS" pitchFamily="34" charset="-128"/>
                <a:cs typeface="Arial Unicode MS" pitchFamily="34" charset="-128"/>
              </a:rPr>
              <a:t> detectados y priorizados (a través de los ejercicios previos), se solicitan entre 3 y 6 (uno o dos por cada una de las tres dimensiones IACE). Se expresan como carencias, obstáculos, insuficiencias, disconformidades… </a:t>
            </a:r>
          </a:p>
          <a:p>
            <a:pPr marL="342900" indent="-342900" algn="just" eaLnBrk="1" hangingPunct="1">
              <a:spcBef>
                <a:spcPct val="0"/>
              </a:spcBef>
              <a:buClr>
                <a:srgbClr val="EC779E"/>
              </a:buClr>
              <a:buFont typeface="Wingdings" panose="05000000000000000000" pitchFamily="2" charset="2"/>
              <a:buChar char="Ø"/>
              <a:defRPr/>
            </a:pPr>
            <a:r>
              <a:rPr lang="es-ES" altLang="es-AR" sz="2200" dirty="0" smtClean="0">
                <a:latin typeface="Arial Unicode MS" pitchFamily="34" charset="-128"/>
                <a:ea typeface="Arial Unicode MS" pitchFamily="34" charset="-128"/>
                <a:cs typeface="Arial Unicode MS" pitchFamily="34" charset="-128"/>
              </a:rPr>
              <a:t>Se aconseja seleccionar problemas con solución “viable”.</a:t>
            </a:r>
          </a:p>
          <a:p>
            <a:pPr marL="342900" indent="-342900" algn="just" eaLnBrk="1" hangingPunct="1">
              <a:spcBef>
                <a:spcPct val="0"/>
              </a:spcBef>
              <a:buClr>
                <a:srgbClr val="EC779E"/>
              </a:buClr>
              <a:buFont typeface="Wingdings" panose="05000000000000000000" pitchFamily="2" charset="2"/>
              <a:buChar char="Ø"/>
              <a:defRPr/>
            </a:pPr>
            <a:r>
              <a:rPr lang="es-ES" altLang="es-AR" sz="2200" dirty="0" smtClean="0">
                <a:latin typeface="Arial Unicode MS" pitchFamily="34" charset="-128"/>
                <a:ea typeface="Arial Unicode MS" pitchFamily="34" charset="-128"/>
                <a:cs typeface="Arial Unicode MS" pitchFamily="34" charset="-128"/>
              </a:rPr>
              <a:t>Aunque sean de cada una de las tres dimensiones es aconsejable que los problemas que se seleccionen se interrelacionen claramente entre sí, para no complejizar tanto la gestión. </a:t>
            </a:r>
          </a:p>
          <a:p>
            <a:pPr algn="ctr" eaLnBrk="1" hangingPunct="1">
              <a:spcBef>
                <a:spcPct val="0"/>
              </a:spcBef>
              <a:buFontTx/>
              <a:buNone/>
              <a:defRPr/>
            </a:pPr>
            <a:r>
              <a:rPr lang="es-ES" altLang="es-AR" sz="2400" b="1" dirty="0" smtClean="0">
                <a:latin typeface="Arial Unicode MS" pitchFamily="34" charset="-128"/>
                <a:ea typeface="Arial Unicode MS" pitchFamily="34" charset="-128"/>
                <a:cs typeface="Arial Unicode MS" pitchFamily="34" charset="-128"/>
              </a:rPr>
              <a:t> </a:t>
            </a:r>
          </a:p>
        </p:txBody>
      </p:sp>
    </p:spTree>
    <p:extLst>
      <p:ext uri="{BB962C8B-B14F-4D97-AF65-F5344CB8AC3E}">
        <p14:creationId xmlns:p14="http://schemas.microsoft.com/office/powerpoint/2010/main" val="29087820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fontScale="90000"/>
          </a:bodyPr>
          <a:lstStyle/>
          <a:p>
            <a:pPr algn="l"/>
            <a:r>
              <a:rPr lang="es-ES" sz="2400" b="1" dirty="0" smtClean="0">
                <a:solidFill>
                  <a:srgbClr val="EC779E"/>
                </a:solidFill>
                <a:latin typeface="Arial" pitchFamily="34" charset="0"/>
                <a:cs typeface="Arial" pitchFamily="34" charset="0"/>
              </a:rPr>
              <a:t>PROPÓSITO Y ESTRATEGIA GENERAL</a:t>
            </a:r>
            <a:endParaRPr lang="es-ES" sz="2400" b="1" dirty="0">
              <a:solidFill>
                <a:srgbClr val="EC779E"/>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79388" y="1557338"/>
            <a:ext cx="8641084" cy="4608512"/>
          </a:xfrm>
          <a:prstGeom prst="rect">
            <a:avLst/>
          </a:prstGeom>
          <a:solidFill>
            <a:srgbClr val="FFFFFF"/>
          </a:solid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EC779E"/>
              </a:buClr>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El </a:t>
            </a:r>
            <a:r>
              <a:rPr lang="es-ES" sz="2400" b="1" i="1" dirty="0" smtClean="0">
                <a:latin typeface="Arial Unicode MS" pitchFamily="34" charset="-128"/>
                <a:ea typeface="Arial Unicode MS" pitchFamily="34" charset="-128"/>
                <a:cs typeface="Arial Unicode MS" pitchFamily="34" charset="-128"/>
              </a:rPr>
              <a:t>propósito</a:t>
            </a:r>
            <a:r>
              <a:rPr lang="es-ES" sz="2400" dirty="0" smtClean="0">
                <a:latin typeface="Arial Unicode MS" pitchFamily="34" charset="-128"/>
                <a:ea typeface="Arial Unicode MS" pitchFamily="34" charset="-128"/>
                <a:cs typeface="Arial Unicode MS" pitchFamily="34" charset="-128"/>
              </a:rPr>
              <a:t> (implícito) de esta programación está en el propio título: la Mejora de la Calidad Educativa (según las 3 dimensiones IACE) en la escuela respectiva, procurando superar los problemas planteados.</a:t>
            </a:r>
          </a:p>
          <a:p>
            <a:pPr algn="just">
              <a:buClr>
                <a:srgbClr val="EC779E"/>
              </a:buClr>
              <a:defRPr/>
            </a:pPr>
            <a:endParaRPr lang="es-ES" sz="2400" dirty="0" smtClean="0">
              <a:latin typeface="Arial Unicode MS" pitchFamily="34" charset="-128"/>
              <a:ea typeface="Arial Unicode MS" pitchFamily="34" charset="-128"/>
              <a:cs typeface="Arial Unicode MS" pitchFamily="34" charset="-128"/>
            </a:endParaRPr>
          </a:p>
          <a:p>
            <a:pPr marL="342900" indent="-342900" algn="just">
              <a:buClr>
                <a:srgbClr val="EC779E"/>
              </a:buClr>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En la </a:t>
            </a:r>
            <a:r>
              <a:rPr lang="es-ES" sz="2400" b="1" i="1" dirty="0" smtClean="0">
                <a:latin typeface="Arial Unicode MS" pitchFamily="34" charset="-128"/>
                <a:ea typeface="Arial Unicode MS" pitchFamily="34" charset="-128"/>
                <a:cs typeface="Arial Unicode MS" pitchFamily="34" charset="-128"/>
              </a:rPr>
              <a:t>estrategia general </a:t>
            </a:r>
            <a:r>
              <a:rPr lang="es-ES" sz="2400" dirty="0" smtClean="0">
                <a:latin typeface="Arial Unicode MS" pitchFamily="34" charset="-128"/>
                <a:ea typeface="Arial Unicode MS" pitchFamily="34" charset="-128"/>
                <a:cs typeface="Arial Unicode MS" pitchFamily="34" charset="-128"/>
              </a:rPr>
              <a:t>se describirá en forma breve la lógica de la propuesta, su racionalidad, en términos de cómo los objetivos y actividades que se proponen se reflejarán en la solución o superación de los problemas planteados y en definitiva, en la mejora de la Calidad Educativa en la escuela. En resumen, se trata de explicitar, en un sólo párrafo, la concepción (teoría) del cambio que se adopta.</a:t>
            </a:r>
          </a:p>
        </p:txBody>
      </p:sp>
    </p:spTree>
    <p:extLst>
      <p:ext uri="{BB962C8B-B14F-4D97-AF65-F5344CB8AC3E}">
        <p14:creationId xmlns:p14="http://schemas.microsoft.com/office/powerpoint/2010/main" val="32639300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EC779E"/>
                </a:solidFill>
                <a:latin typeface="Arial" pitchFamily="34" charset="0"/>
                <a:cs typeface="Arial" pitchFamily="34" charset="0"/>
              </a:rPr>
              <a:t>OBJETIVOS Y CAMBIO</a:t>
            </a:r>
            <a:endParaRPr lang="es-ES" sz="2400" b="1" dirty="0">
              <a:solidFill>
                <a:srgbClr val="EC779E"/>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79388" y="1989138"/>
            <a:ext cx="8536016" cy="3781425"/>
          </a:xfrm>
          <a:prstGeom prst="rect">
            <a:avLst/>
          </a:prstGeom>
          <a:solidFill>
            <a:srgbClr val="FFFFFF"/>
          </a:solid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EC779E"/>
              </a:buClr>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Los </a:t>
            </a:r>
            <a:r>
              <a:rPr lang="es-ES" sz="2400" b="1" i="1" dirty="0" smtClean="0">
                <a:latin typeface="Arial Unicode MS" pitchFamily="34" charset="-128"/>
                <a:ea typeface="Arial Unicode MS" pitchFamily="34" charset="-128"/>
                <a:cs typeface="Arial Unicode MS" pitchFamily="34" charset="-128"/>
              </a:rPr>
              <a:t>objetivos</a:t>
            </a:r>
            <a:r>
              <a:rPr lang="es-ES" sz="2400" dirty="0" smtClean="0">
                <a:latin typeface="Arial Unicode MS" pitchFamily="34" charset="-128"/>
                <a:ea typeface="Arial Unicode MS" pitchFamily="34" charset="-128"/>
                <a:cs typeface="Arial Unicode MS" pitchFamily="34" charset="-128"/>
              </a:rPr>
              <a:t> se formulan en función de los </a:t>
            </a:r>
            <a:r>
              <a:rPr lang="es-ES" sz="2400" b="1" i="1" dirty="0" smtClean="0">
                <a:latin typeface="Arial Unicode MS" pitchFamily="34" charset="-128"/>
                <a:ea typeface="Arial Unicode MS" pitchFamily="34" charset="-128"/>
                <a:cs typeface="Arial Unicode MS" pitchFamily="34" charset="-128"/>
              </a:rPr>
              <a:t>cambios</a:t>
            </a:r>
            <a:r>
              <a:rPr lang="es-ES" sz="2400" dirty="0" smtClean="0">
                <a:latin typeface="Arial Unicode MS" pitchFamily="34" charset="-128"/>
                <a:ea typeface="Arial Unicode MS" pitchFamily="34" charset="-128"/>
                <a:cs typeface="Arial Unicode MS" pitchFamily="34" charset="-128"/>
              </a:rPr>
              <a:t> esperados para aliviar o superar los problemas planteados. </a:t>
            </a:r>
          </a:p>
          <a:p>
            <a:pPr marL="342900" indent="-342900" algn="just">
              <a:buClr>
                <a:srgbClr val="EC779E"/>
              </a:buClr>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Se solicitan entre 3 y 6 objetivos (uno o dos por cada una de las dimensiones IACE).</a:t>
            </a:r>
          </a:p>
          <a:p>
            <a:pPr marL="342900" indent="-342900" algn="just">
              <a:buClr>
                <a:srgbClr val="EC779E"/>
              </a:buClr>
              <a:buFont typeface="Wingdings" pitchFamily="2" charset="2"/>
              <a:buChar char="Ø"/>
              <a:defRPr/>
            </a:pPr>
            <a:r>
              <a:rPr lang="es-ES_tradnl" sz="2400" dirty="0" smtClean="0">
                <a:latin typeface="Arial Unicode MS" pitchFamily="34" charset="-128"/>
                <a:ea typeface="Arial Unicode MS" pitchFamily="34" charset="-128"/>
                <a:cs typeface="Arial Unicode MS" pitchFamily="34" charset="-128"/>
              </a:rPr>
              <a:t>Se recuerda que deben implicar resultados observables y posibles de evaluar (apreciables o medibles).</a:t>
            </a:r>
          </a:p>
          <a:p>
            <a:pPr marL="342900" indent="-342900" algn="just">
              <a:buClr>
                <a:srgbClr val="EC779E"/>
              </a:buClr>
              <a:buFont typeface="Wingdings" pitchFamily="2" charset="2"/>
              <a:buChar char="Ø"/>
              <a:defRPr/>
            </a:pPr>
            <a:r>
              <a:rPr lang="es-ES_tradnl" sz="2400" dirty="0" smtClean="0">
                <a:latin typeface="Arial Unicode MS" pitchFamily="34" charset="-128"/>
                <a:ea typeface="Arial Unicode MS" pitchFamily="34" charset="-128"/>
                <a:cs typeface="Arial Unicode MS" pitchFamily="34" charset="-128"/>
              </a:rPr>
              <a:t>Los cambios que plantean los objetivos pueden referirse a: concepciones, actitudes</a:t>
            </a:r>
            <a:r>
              <a:rPr lang="es-ES_tradnl" sz="2400" dirty="0">
                <a:latin typeface="Arial Unicode MS" pitchFamily="34" charset="-128"/>
                <a:ea typeface="Arial Unicode MS" pitchFamily="34" charset="-128"/>
                <a:cs typeface="Arial Unicode MS" pitchFamily="34" charset="-128"/>
              </a:rPr>
              <a:t>, </a:t>
            </a:r>
            <a:r>
              <a:rPr lang="es-ES_tradnl" sz="2400" dirty="0" smtClean="0">
                <a:latin typeface="Arial Unicode MS" pitchFamily="34" charset="-128"/>
                <a:ea typeface="Arial Unicode MS" pitchFamily="34" charset="-128"/>
                <a:cs typeface="Arial Unicode MS" pitchFamily="34" charset="-128"/>
              </a:rPr>
              <a:t>conocimientos, habilidades y conductas de actores, vínculos entre actores, prácticas (pedagógicas), procedimientos, normativas, etc. </a:t>
            </a:r>
            <a:endParaRPr lang="es-ES" sz="2400" dirty="0" smtClean="0">
              <a:latin typeface="Arial Unicode MS" pitchFamily="34" charset="-128"/>
              <a:ea typeface="Arial Unicode MS" pitchFamily="34" charset="-128"/>
              <a:cs typeface="Arial Unicode MS" pitchFamily="34" charset="-128"/>
            </a:endParaRPr>
          </a:p>
          <a:p>
            <a:pPr>
              <a:defRPr/>
            </a:pPr>
            <a:endParaRPr lang="es-ES" sz="2000" dirty="0" smtClean="0">
              <a:solidFill>
                <a:schemeClr val="bg1"/>
              </a:solidFill>
              <a:cs typeface="Arial" charset="0"/>
            </a:endParaRPr>
          </a:p>
        </p:txBody>
      </p:sp>
    </p:spTree>
    <p:extLst>
      <p:ext uri="{BB962C8B-B14F-4D97-AF65-F5344CB8AC3E}">
        <p14:creationId xmlns:p14="http://schemas.microsoft.com/office/powerpoint/2010/main" val="15648358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EC779E"/>
                </a:solidFill>
                <a:latin typeface="Arial" pitchFamily="34" charset="0"/>
                <a:cs typeface="Arial" pitchFamily="34" charset="0"/>
              </a:rPr>
              <a:t>LAS ACTIVIDADES</a:t>
            </a:r>
            <a:endParaRPr lang="es-ES" sz="2400" b="1" dirty="0">
              <a:solidFill>
                <a:srgbClr val="EC779E"/>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79388" y="1634091"/>
            <a:ext cx="8536016" cy="4458733"/>
          </a:xfrm>
          <a:prstGeom prst="rect">
            <a:avLst/>
          </a:prstGeom>
          <a:solidFill>
            <a:srgbClr val="FFFFFF"/>
          </a:solidFill>
          <a:ln>
            <a:noFill/>
          </a:ln>
          <a:extLst/>
        </p:spPr>
        <p:txBody>
          <a:bodyPr/>
          <a:lstStyle>
            <a:lvl1pPr>
              <a:defRPr>
                <a:solidFill>
                  <a:schemeClr val="tx1"/>
                </a:solidFill>
                <a:latin typeface="Calibri" pitchFamily="34" charset="0"/>
              </a:defRPr>
            </a:lvl1pPr>
            <a:lvl2pPr>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EC779E"/>
              </a:buClr>
              <a:buFont typeface="Wingdings" pitchFamily="2" charset="2"/>
              <a:buChar char="Ø"/>
              <a:defRPr/>
            </a:pPr>
            <a:r>
              <a:rPr lang="es-ES" sz="2200" dirty="0" smtClean="0">
                <a:latin typeface="Arial Unicode MS" pitchFamily="34" charset="-128"/>
                <a:ea typeface="Arial Unicode MS" pitchFamily="34" charset="-128"/>
                <a:cs typeface="Arial Unicode MS" pitchFamily="34" charset="-128"/>
              </a:rPr>
              <a:t>Las </a:t>
            </a:r>
            <a:r>
              <a:rPr lang="es-ES" sz="2200" b="1" i="1" dirty="0" smtClean="0">
                <a:latin typeface="Arial Unicode MS" pitchFamily="34" charset="-128"/>
                <a:ea typeface="Arial Unicode MS" pitchFamily="34" charset="-128"/>
                <a:cs typeface="Arial Unicode MS" pitchFamily="34" charset="-128"/>
              </a:rPr>
              <a:t>actividades</a:t>
            </a:r>
            <a:r>
              <a:rPr lang="es-ES" sz="2200" dirty="0" smtClean="0">
                <a:latin typeface="Arial Unicode MS" pitchFamily="34" charset="-128"/>
                <a:ea typeface="Arial Unicode MS" pitchFamily="34" charset="-128"/>
                <a:cs typeface="Arial Unicode MS" pitchFamily="34" charset="-128"/>
              </a:rPr>
              <a:t> a realizar deben relacionarse claramente con el logro de los objetivos planteados. Deben tener relación con la teoría del cambio o concepción planteada en la estrategia.</a:t>
            </a:r>
          </a:p>
          <a:p>
            <a:pPr marL="342900" indent="-342900" algn="just">
              <a:buClr>
                <a:srgbClr val="EC779E"/>
              </a:buClr>
              <a:buFont typeface="Wingdings" pitchFamily="2" charset="2"/>
              <a:buChar char="Ø"/>
              <a:defRPr/>
            </a:pPr>
            <a:r>
              <a:rPr lang="es-ES" sz="2200" dirty="0" smtClean="0">
                <a:latin typeface="Arial Unicode MS" pitchFamily="34" charset="-128"/>
                <a:ea typeface="Arial Unicode MS" pitchFamily="34" charset="-128"/>
                <a:cs typeface="Arial Unicode MS" pitchFamily="34" charset="-128"/>
              </a:rPr>
              <a:t>Una misma actividad puede referirse al logro de varios objetivos a la vez; y viceversa, puede que se requiera más de una actividad para lograr un mismo objetivo. </a:t>
            </a:r>
          </a:p>
          <a:p>
            <a:pPr marL="342900" indent="-342900" algn="just">
              <a:buClr>
                <a:srgbClr val="EC779E"/>
              </a:buClr>
              <a:buFont typeface="Wingdings" pitchFamily="2" charset="2"/>
              <a:buChar char="Ø"/>
              <a:defRPr/>
            </a:pPr>
            <a:r>
              <a:rPr lang="es-ES" sz="2200" dirty="0" smtClean="0">
                <a:latin typeface="Arial Unicode MS" pitchFamily="34" charset="-128"/>
                <a:ea typeface="Arial Unicode MS" pitchFamily="34" charset="-128"/>
                <a:cs typeface="Arial Unicode MS" pitchFamily="34" charset="-128"/>
              </a:rPr>
              <a:t>La pegunta recurrente: </a:t>
            </a:r>
            <a:r>
              <a:rPr lang="es-ES" sz="2200" i="1" dirty="0" smtClean="0">
                <a:latin typeface="Arial Unicode MS" pitchFamily="34" charset="-128"/>
                <a:ea typeface="Arial Unicode MS" pitchFamily="34" charset="-128"/>
                <a:cs typeface="Arial Unicode MS" pitchFamily="34" charset="-128"/>
              </a:rPr>
              <a:t>¿de qué depende el logro de tal objetivo?</a:t>
            </a:r>
          </a:p>
          <a:p>
            <a:pPr marL="342900" indent="-342900" algn="just">
              <a:buClr>
                <a:srgbClr val="EC779E"/>
              </a:buClr>
              <a:buFont typeface="Wingdings" pitchFamily="2" charset="2"/>
              <a:buChar char="Ø"/>
              <a:defRPr/>
            </a:pPr>
            <a:r>
              <a:rPr lang="es-ES" sz="2200" dirty="0" smtClean="0">
                <a:latin typeface="Arial Unicode MS" pitchFamily="34" charset="-128"/>
                <a:ea typeface="Arial Unicode MS" pitchFamily="34" charset="-128"/>
                <a:cs typeface="Arial Unicode MS" pitchFamily="34" charset="-128"/>
              </a:rPr>
              <a:t>Se señalará acerca de cada actividad:</a:t>
            </a:r>
          </a:p>
          <a:p>
            <a:pPr marL="800100" lvl="1" indent="-342900" algn="just">
              <a:buClr>
                <a:srgbClr val="EC779E"/>
              </a:buClr>
              <a:buFont typeface="Arial Unicode MS" pitchFamily="34" charset="-128"/>
              <a:buChar char="-"/>
              <a:defRPr/>
            </a:pPr>
            <a:r>
              <a:rPr lang="es-ES" sz="2000" dirty="0" smtClean="0">
                <a:latin typeface="Arial Unicode MS" pitchFamily="34" charset="-128"/>
                <a:ea typeface="Arial Unicode MS" pitchFamily="34" charset="-128"/>
                <a:cs typeface="Arial Unicode MS" pitchFamily="34" charset="-128"/>
              </a:rPr>
              <a:t>Los objetivos (y/o problemas) a los que se orienta. </a:t>
            </a:r>
          </a:p>
          <a:p>
            <a:pPr marL="800100" lvl="1" indent="-342900" algn="just">
              <a:buClr>
                <a:srgbClr val="EC779E"/>
              </a:buClr>
              <a:buFont typeface="Arial Unicode MS" pitchFamily="34" charset="-128"/>
              <a:buChar char="-"/>
              <a:defRPr/>
            </a:pPr>
            <a:r>
              <a:rPr lang="es-ES" sz="2000" dirty="0" smtClean="0">
                <a:latin typeface="Arial Unicode MS" pitchFamily="34" charset="-128"/>
                <a:ea typeface="Arial Unicode MS" pitchFamily="34" charset="-128"/>
                <a:cs typeface="Arial Unicode MS" pitchFamily="34" charset="-128"/>
              </a:rPr>
              <a:t>La duración o período de ejecución.</a:t>
            </a:r>
          </a:p>
          <a:p>
            <a:pPr marL="800100" lvl="1" indent="-342900" algn="just">
              <a:buClr>
                <a:srgbClr val="EC779E"/>
              </a:buClr>
              <a:buFont typeface="Arial Unicode MS" pitchFamily="34" charset="-128"/>
              <a:buChar char="-"/>
              <a:defRPr/>
            </a:pPr>
            <a:r>
              <a:rPr lang="es-ES" sz="2000" dirty="0" smtClean="0">
                <a:latin typeface="Arial Unicode MS" pitchFamily="34" charset="-128"/>
                <a:ea typeface="Arial Unicode MS" pitchFamily="34" charset="-128"/>
                <a:cs typeface="Arial Unicode MS" pitchFamily="34" charset="-128"/>
              </a:rPr>
              <a:t>Los responsables primarios* de su realización.</a:t>
            </a:r>
          </a:p>
          <a:p>
            <a:pPr lvl="1">
              <a:buClr>
                <a:srgbClr val="EC779E"/>
              </a:buClr>
              <a:defRPr/>
            </a:pPr>
            <a:endParaRPr lang="es-ES" sz="2000" dirty="0" smtClean="0">
              <a:latin typeface="Arial Unicode MS" pitchFamily="34" charset="-128"/>
              <a:ea typeface="Arial Unicode MS" pitchFamily="34" charset="-128"/>
              <a:cs typeface="Arial Unicode MS" pitchFamily="34" charset="-128"/>
            </a:endParaRPr>
          </a:p>
          <a:p>
            <a:pPr algn="just">
              <a:buClr>
                <a:srgbClr val="EC779E"/>
              </a:buClr>
              <a:defRPr/>
            </a:pPr>
            <a:r>
              <a:rPr lang="es-ES" sz="2000" dirty="0" smtClean="0">
                <a:latin typeface="Arial Unicode MS" pitchFamily="34" charset="-128"/>
                <a:ea typeface="Arial Unicode MS" pitchFamily="34" charset="-128"/>
                <a:cs typeface="Arial Unicode MS" pitchFamily="34" charset="-128"/>
              </a:rPr>
              <a:t>* </a:t>
            </a:r>
            <a:r>
              <a:rPr lang="es-ES" sz="2000" i="1" dirty="0" smtClean="0">
                <a:latin typeface="Arial Unicode MS" pitchFamily="34" charset="-128"/>
                <a:ea typeface="Arial Unicode MS" pitchFamily="34" charset="-128"/>
                <a:cs typeface="Arial Unicode MS" pitchFamily="34" charset="-128"/>
              </a:rPr>
              <a:t>El responsable primario de una actividad debe coordinar, convocar, aplicar los recursos, realizar el seguimiento y dar cuenta de su cumplimiento.</a:t>
            </a:r>
          </a:p>
        </p:txBody>
      </p:sp>
    </p:spTree>
    <p:extLst>
      <p:ext uri="{BB962C8B-B14F-4D97-AF65-F5344CB8AC3E}">
        <p14:creationId xmlns:p14="http://schemas.microsoft.com/office/powerpoint/2010/main" val="36672215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EC779E"/>
                </a:solidFill>
                <a:latin typeface="Arial" pitchFamily="34" charset="0"/>
                <a:cs typeface="Arial" pitchFamily="34" charset="0"/>
              </a:rPr>
              <a:t>LOS RECURSOS</a:t>
            </a:r>
            <a:endParaRPr lang="es-ES" sz="2400" b="1" dirty="0">
              <a:solidFill>
                <a:srgbClr val="EC779E"/>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07951" y="1634091"/>
            <a:ext cx="8784530" cy="42428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EC779E"/>
              </a:buClr>
              <a:buFont typeface="Wingdings" panose="05000000000000000000" pitchFamily="2" charset="2"/>
              <a:buChar char="Ø"/>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Se requieren para llevar adelante las actividades. Pueden ser: </a:t>
            </a:r>
          </a:p>
          <a:p>
            <a:pPr lvl="1" algn="just" eaLnBrk="1" hangingPunct="1">
              <a:spcBef>
                <a:spcPct val="0"/>
              </a:spcBef>
              <a:buClr>
                <a:srgbClr val="EC779E"/>
              </a:buClr>
              <a:buFont typeface="Arial Unicode MS" panose="020B0604020202020204" pitchFamily="34" charset="-128"/>
              <a:buChar char="-"/>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Humanos </a:t>
            </a:r>
          </a:p>
          <a:p>
            <a:pPr lvl="1" algn="just" eaLnBrk="1" hangingPunct="1">
              <a:spcBef>
                <a:spcPct val="0"/>
              </a:spcBef>
              <a:buClr>
                <a:srgbClr val="EC779E"/>
              </a:buClr>
              <a:buFont typeface="Arial Unicode MS" panose="020B0604020202020204" pitchFamily="34" charset="-128"/>
              <a:buChar char="-"/>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Equipamientos </a:t>
            </a:r>
          </a:p>
          <a:p>
            <a:pPr lvl="1" algn="just" eaLnBrk="1" hangingPunct="1">
              <a:spcBef>
                <a:spcPct val="0"/>
              </a:spcBef>
              <a:buClr>
                <a:srgbClr val="EC779E"/>
              </a:buClr>
              <a:buFont typeface="Arial Unicode MS" panose="020B0604020202020204" pitchFamily="34" charset="-128"/>
              <a:buChar char="-"/>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Espacios / locales</a:t>
            </a:r>
          </a:p>
          <a:p>
            <a:pPr lvl="1" algn="just" eaLnBrk="1" hangingPunct="1">
              <a:spcBef>
                <a:spcPct val="0"/>
              </a:spcBef>
              <a:buClr>
                <a:srgbClr val="EC779E"/>
              </a:buClr>
              <a:buFont typeface="Arial Unicode MS" panose="020B0604020202020204" pitchFamily="34" charset="-128"/>
              <a:buChar char="-"/>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Materiales (por ej. pedagógicos) </a:t>
            </a:r>
          </a:p>
          <a:p>
            <a:pPr lvl="1" algn="just" eaLnBrk="1" hangingPunct="1">
              <a:spcBef>
                <a:spcPct val="0"/>
              </a:spcBef>
              <a:buClr>
                <a:srgbClr val="EC779E"/>
              </a:buClr>
              <a:buFont typeface="Arial Unicode MS" panose="020B0604020202020204" pitchFamily="34" charset="-128"/>
              <a:buChar char="-"/>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Otros insumos</a:t>
            </a:r>
          </a:p>
          <a:p>
            <a:pPr algn="just" eaLnBrk="1" hangingPunct="1">
              <a:spcBef>
                <a:spcPct val="0"/>
              </a:spcBef>
              <a:buClr>
                <a:srgbClr val="EC779E"/>
              </a:buClr>
              <a:buFont typeface="Wingdings" panose="05000000000000000000" pitchFamily="2" charset="2"/>
              <a:buChar char="Ø"/>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Se darán especificaciones; por ejemplo, para los recursos humanos, los perfiles (formación y experiencia) y las dedicaciones; en los equipos y materiales las características técnicas, en los espacios las dimensiones y características (iluminación, ventilación, tipo de materiales constructivos, etc.). </a:t>
            </a:r>
          </a:p>
          <a:p>
            <a:pPr algn="just" eaLnBrk="1" hangingPunct="1">
              <a:spcBef>
                <a:spcPct val="0"/>
              </a:spcBef>
              <a:buClr>
                <a:srgbClr val="EC779E"/>
              </a:buClr>
              <a:buFont typeface="Wingdings" panose="05000000000000000000" pitchFamily="2" charset="2"/>
              <a:buChar char="Ø"/>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Se indicará la cantidad requerida para cada tipo de recurso. </a:t>
            </a:r>
          </a:p>
          <a:p>
            <a:pPr algn="just" eaLnBrk="1" hangingPunct="1">
              <a:spcBef>
                <a:spcPct val="0"/>
              </a:spcBef>
              <a:buClr>
                <a:srgbClr val="EC779E"/>
              </a:buClr>
              <a:buFont typeface="Wingdings" panose="05000000000000000000" pitchFamily="2" charset="2"/>
              <a:buChar char="Ø"/>
            </a:pPr>
            <a:r>
              <a:rPr lang="es-ES" altLang="es-AR" sz="2200" dirty="0">
                <a:latin typeface="Arial Unicode MS" panose="020B0604020202020204" pitchFamily="34" charset="-128"/>
                <a:ea typeface="Arial Unicode MS" panose="020B0604020202020204" pitchFamily="34" charset="-128"/>
                <a:cs typeface="Arial Unicode MS" panose="020B0604020202020204" pitchFamily="34" charset="-128"/>
              </a:rPr>
              <a:t>Se aclarará para qué actividad/es se necesitan esos recursos. </a:t>
            </a:r>
          </a:p>
        </p:txBody>
      </p:sp>
    </p:spTree>
    <p:extLst>
      <p:ext uri="{BB962C8B-B14F-4D97-AF65-F5344CB8AC3E}">
        <p14:creationId xmlns:p14="http://schemas.microsoft.com/office/powerpoint/2010/main" val="551738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B71963"/>
                </a:solidFill>
                <a:latin typeface="Arial" pitchFamily="34" charset="0"/>
                <a:cs typeface="Arial" pitchFamily="34" charset="0"/>
              </a:rPr>
              <a:t>PROYECTOS (1)</a:t>
            </a:r>
            <a:endParaRPr lang="es-ES" sz="2400" b="1" dirty="0">
              <a:solidFill>
                <a:srgbClr val="B71963"/>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7938" y="1500173"/>
            <a:ext cx="9028112" cy="4376751"/>
          </a:xfrm>
          <a:prstGeom prst="rect">
            <a:avLst/>
          </a:prstGeom>
          <a:solidFill>
            <a:srgbClr val="FFFFFF"/>
          </a:solidFill>
          <a:ln w="9525">
            <a:noFill/>
            <a:miter lim="800000"/>
            <a:headEnd/>
            <a:tailEnd/>
          </a:ln>
        </p:spPr>
        <p:txBody>
          <a:bodyPr/>
          <a:lstStyle/>
          <a:p>
            <a:pPr indent="180975" algn="just" fontAlgn="auto">
              <a:spcBef>
                <a:spcPts val="0"/>
              </a:spcBef>
              <a:spcAft>
                <a:spcPts val="0"/>
              </a:spcAft>
              <a:defRPr/>
            </a:pPr>
            <a:endParaRPr lang="es-ES" sz="2400" dirty="0">
              <a:latin typeface="Arial Unicode MS" pitchFamily="34" charset="-128"/>
              <a:ea typeface="Arial Unicode MS" pitchFamily="34" charset="-128"/>
              <a:cs typeface="Arial Unicode MS" pitchFamily="34" charset="-128"/>
            </a:endParaRPr>
          </a:p>
        </p:txBody>
      </p:sp>
      <p:sp>
        <p:nvSpPr>
          <p:cNvPr id="7" name="2 Marcador de contenido"/>
          <p:cNvSpPr txBox="1">
            <a:spLocks/>
          </p:cNvSpPr>
          <p:nvPr/>
        </p:nvSpPr>
        <p:spPr bwMode="auto">
          <a:xfrm>
            <a:off x="179388" y="1557338"/>
            <a:ext cx="8572500" cy="4464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447675" indent="-382588"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EC779E"/>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Conjunto interrelacionado de actividades para resolver uno o varios problemas en un espacio territorial,  poblacional o institucional. </a:t>
            </a:r>
          </a:p>
          <a:p>
            <a:pPr algn="just" eaLnBrk="1" hangingPunct="1">
              <a:spcBef>
                <a:spcPct val="0"/>
              </a:spcBef>
              <a:buClr>
                <a:srgbClr val="EC779E"/>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Intervención planificada con tiempo y recursos acotados.</a:t>
            </a:r>
          </a:p>
          <a:p>
            <a:pPr algn="just" eaLnBrk="1" hangingPunct="1">
              <a:spcBef>
                <a:spcPct val="0"/>
              </a:spcBef>
              <a:buClr>
                <a:srgbClr val="EC779E"/>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Si se realiza participativamente, es instrumento para construcción de ciudadanía; puede reflejar luego los procedimientos e interacciones igualitarias en otros espacios. Promueve democratización.</a:t>
            </a:r>
          </a:p>
          <a:p>
            <a:pPr algn="just" eaLnBrk="1" hangingPunct="1">
              <a:spcBef>
                <a:spcPct val="0"/>
              </a:spcBef>
              <a:buClr>
                <a:srgbClr val="EC779E"/>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Un proyecto participativo genera un sistema de solidaridad que opera sobre la estructura y los valores de un sistema de intereses diversos, resultando un proceso de “formación de áreas de igualdad”. </a:t>
            </a:r>
          </a:p>
          <a:p>
            <a:pPr algn="just" eaLnBrk="1" hangingPunct="1">
              <a:spcBef>
                <a:spcPct val="0"/>
              </a:spcBef>
              <a:buFont typeface="Wingdings" panose="05000000000000000000" pitchFamily="2" charset="2"/>
              <a:buChar char="Ø"/>
            </a:pPr>
            <a:endParaRPr lang="es-ES" altLang="es-AR" sz="2400" dirty="0">
              <a:cs typeface="Tahoma" panose="020B0604030504040204" pitchFamily="34" charset="0"/>
            </a:endParaRPr>
          </a:p>
          <a:p>
            <a:pPr eaLnBrk="1" hangingPunct="1">
              <a:spcBef>
                <a:spcPct val="0"/>
              </a:spcBef>
              <a:buFont typeface="Wingdings" panose="05000000000000000000" pitchFamily="2" charset="2"/>
              <a:buChar char="Ø"/>
            </a:pPr>
            <a:endParaRPr lang="es-ES_tradnl" altLang="es-AR" sz="2000" dirty="0">
              <a:solidFill>
                <a:schemeClr val="bg1"/>
              </a:solidFill>
              <a:cs typeface="Tahoma" panose="020B0604030504040204" pitchFamily="34" charset="0"/>
            </a:endParaRPr>
          </a:p>
        </p:txBody>
      </p:sp>
    </p:spTree>
    <p:extLst>
      <p:ext uri="{BB962C8B-B14F-4D97-AF65-F5344CB8AC3E}">
        <p14:creationId xmlns:p14="http://schemas.microsoft.com/office/powerpoint/2010/main" val="20270391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EC779E"/>
                </a:solidFill>
                <a:latin typeface="Arial" pitchFamily="34" charset="0"/>
                <a:cs typeface="Arial" pitchFamily="34" charset="0"/>
              </a:rPr>
              <a:t>SEGUIMIENTO Y MONITOREO</a:t>
            </a:r>
            <a:endParaRPr lang="es-ES" sz="2400" b="1" dirty="0">
              <a:solidFill>
                <a:srgbClr val="EC779E"/>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250825" y="1643063"/>
            <a:ext cx="8569325" cy="4286250"/>
          </a:xfrm>
          <a:prstGeom prst="rect">
            <a:avLst/>
          </a:prstGeom>
          <a:solidFill>
            <a:srgbClr val="FFFFFF"/>
          </a:solidFill>
          <a:ln>
            <a:noFill/>
          </a:ln>
          <a:extLst/>
        </p:spPr>
        <p:txBody>
          <a:bodyPr/>
          <a:lstStyle>
            <a:lvl1pPr>
              <a:defRPr>
                <a:solidFill>
                  <a:schemeClr val="tx1"/>
                </a:solidFill>
                <a:latin typeface="Calibri" pitchFamily="34" charset="0"/>
              </a:defRPr>
            </a:lvl1pPr>
            <a:lvl2pPr>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EC779E"/>
              </a:buClr>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Se describirá el método pensado para realizar el seguimiento o monitoreo de la ejecución del Plan. Interesan especialmente la siguientes cuestiones:</a:t>
            </a:r>
          </a:p>
          <a:p>
            <a:pPr marL="800100" lvl="1" indent="-342900" algn="just">
              <a:buClr>
                <a:srgbClr val="EC779E"/>
              </a:buClr>
              <a:buFont typeface="Arial Unicode MS" pitchFamily="34" charset="-128"/>
              <a:buChar char="-"/>
              <a:defRPr/>
            </a:pPr>
            <a:r>
              <a:rPr lang="es-ES" sz="2400" dirty="0" smtClean="0">
                <a:latin typeface="Arial Unicode MS" pitchFamily="34" charset="-128"/>
                <a:ea typeface="Arial Unicode MS" pitchFamily="34" charset="-128"/>
                <a:cs typeface="Arial Unicode MS" pitchFamily="34" charset="-128"/>
              </a:rPr>
              <a:t>Cumplimiento de las actividades propuestas. Dificultades y facilitadores. Modos de superar obstáculos. </a:t>
            </a:r>
          </a:p>
          <a:p>
            <a:pPr marL="800100" lvl="1" indent="-342900" algn="just">
              <a:buClr>
                <a:srgbClr val="EC779E"/>
              </a:buClr>
              <a:buFont typeface="Arial Unicode MS" pitchFamily="34" charset="-128"/>
              <a:buChar char="-"/>
              <a:defRPr/>
            </a:pPr>
            <a:r>
              <a:rPr lang="es-ES" sz="2400" dirty="0" smtClean="0">
                <a:latin typeface="Arial Unicode MS" pitchFamily="34" charset="-128"/>
                <a:ea typeface="Arial Unicode MS" pitchFamily="34" charset="-128"/>
                <a:cs typeface="Arial Unicode MS" pitchFamily="34" charset="-128"/>
              </a:rPr>
              <a:t>Cumplimiento del cronograma. Motivos de desvíos.</a:t>
            </a:r>
          </a:p>
          <a:p>
            <a:pPr marL="800100" lvl="1" indent="-342900" algn="just">
              <a:buClr>
                <a:srgbClr val="EC779E"/>
              </a:buClr>
              <a:buFont typeface="Arial Unicode MS" pitchFamily="34" charset="-128"/>
              <a:buChar char="-"/>
              <a:defRPr/>
            </a:pPr>
            <a:r>
              <a:rPr lang="es-ES" sz="2400" dirty="0" smtClean="0">
                <a:latin typeface="Arial Unicode MS" pitchFamily="34" charset="-128"/>
                <a:ea typeface="Arial Unicode MS" pitchFamily="34" charset="-128"/>
                <a:cs typeface="Arial Unicode MS" pitchFamily="34" charset="-128"/>
              </a:rPr>
              <a:t>Consecución de los objetivos planteados.</a:t>
            </a:r>
          </a:p>
          <a:p>
            <a:pPr lvl="1" algn="just">
              <a:buClr>
                <a:srgbClr val="EC779E"/>
              </a:buClr>
              <a:defRPr/>
            </a:pPr>
            <a:endParaRPr lang="es-ES" sz="2400" dirty="0" smtClean="0">
              <a:latin typeface="Arial Unicode MS" pitchFamily="34" charset="-128"/>
              <a:ea typeface="Arial Unicode MS" pitchFamily="34" charset="-128"/>
              <a:cs typeface="Arial Unicode MS" pitchFamily="34" charset="-128"/>
            </a:endParaRPr>
          </a:p>
          <a:p>
            <a:pPr marL="342900" indent="-342900" algn="just">
              <a:buClr>
                <a:srgbClr val="EC779E"/>
              </a:buClr>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Se especificarán los </a:t>
            </a:r>
            <a:r>
              <a:rPr lang="es-ES" sz="2400" i="1" dirty="0" smtClean="0">
                <a:latin typeface="Arial Unicode MS" pitchFamily="34" charset="-128"/>
                <a:ea typeface="Arial Unicode MS" pitchFamily="34" charset="-128"/>
                <a:cs typeface="Arial Unicode MS" pitchFamily="34" charset="-128"/>
              </a:rPr>
              <a:t>registros</a:t>
            </a:r>
            <a:r>
              <a:rPr lang="es-ES" sz="2400" dirty="0" smtClean="0">
                <a:latin typeface="Arial Unicode MS" pitchFamily="34" charset="-128"/>
                <a:ea typeface="Arial Unicode MS" pitchFamily="34" charset="-128"/>
                <a:cs typeface="Arial Unicode MS" pitchFamily="34" charset="-128"/>
              </a:rPr>
              <a:t> necesarios </a:t>
            </a:r>
            <a:r>
              <a:rPr lang="es-ES" sz="2400" dirty="0">
                <a:latin typeface="Arial Unicode MS" pitchFamily="34" charset="-128"/>
                <a:ea typeface="Arial Unicode MS" pitchFamily="34" charset="-128"/>
                <a:cs typeface="Arial Unicode MS" pitchFamily="34" charset="-128"/>
              </a:rPr>
              <a:t>y</a:t>
            </a:r>
            <a:r>
              <a:rPr lang="es-ES" sz="2400" dirty="0" smtClean="0">
                <a:latin typeface="Arial Unicode MS" pitchFamily="34" charset="-128"/>
                <a:ea typeface="Arial Unicode MS" pitchFamily="34" charset="-128"/>
                <a:cs typeface="Arial Unicode MS" pitchFamily="34" charset="-128"/>
              </a:rPr>
              <a:t> los </a:t>
            </a:r>
            <a:r>
              <a:rPr lang="es-ES" sz="2400" i="1" dirty="0" smtClean="0">
                <a:latin typeface="Arial Unicode MS" pitchFamily="34" charset="-128"/>
                <a:ea typeface="Arial Unicode MS" pitchFamily="34" charset="-128"/>
                <a:cs typeface="Arial Unicode MS" pitchFamily="34" charset="-128"/>
              </a:rPr>
              <a:t>informes</a:t>
            </a:r>
            <a:r>
              <a:rPr lang="es-ES" sz="2400" dirty="0" smtClean="0">
                <a:latin typeface="Arial Unicode MS" pitchFamily="34" charset="-128"/>
                <a:ea typeface="Arial Unicode MS" pitchFamily="34" charset="-128"/>
                <a:cs typeface="Arial Unicode MS" pitchFamily="34" charset="-128"/>
              </a:rPr>
              <a:t> de avance a realizar en forma periódica.</a:t>
            </a:r>
          </a:p>
        </p:txBody>
      </p:sp>
    </p:spTree>
    <p:extLst>
      <p:ext uri="{BB962C8B-B14F-4D97-AF65-F5344CB8AC3E}">
        <p14:creationId xmlns:p14="http://schemas.microsoft.com/office/powerpoint/2010/main" val="42782717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EC779E"/>
                </a:solidFill>
                <a:latin typeface="Arial" pitchFamily="34" charset="0"/>
                <a:cs typeface="Arial" pitchFamily="34" charset="0"/>
              </a:rPr>
              <a:t>EL PRESUPUESTO</a:t>
            </a:r>
            <a:endParaRPr lang="es-ES" sz="2400" b="1" dirty="0">
              <a:solidFill>
                <a:srgbClr val="EC779E"/>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250825" y="1643063"/>
            <a:ext cx="8464579" cy="428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EC779E"/>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En el IACE no es imprescindible formular el presupuesto, pues se aconseja considerar la utilización de los recursos disponibles.</a:t>
            </a:r>
          </a:p>
          <a:p>
            <a:pPr algn="just" eaLnBrk="1" hangingPunct="1">
              <a:spcBef>
                <a:spcPct val="0"/>
              </a:spcBef>
              <a:buClr>
                <a:srgbClr val="EC779E"/>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Se lo elaborará en caso que se plantee la necesidad (o posibilidad) de la escuela de solicitar fondos. </a:t>
            </a:r>
          </a:p>
          <a:p>
            <a:pPr algn="just" eaLnBrk="1" hangingPunct="1">
              <a:spcBef>
                <a:spcPct val="0"/>
              </a:spcBef>
              <a:buClr>
                <a:srgbClr val="EC779E"/>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Se deben valorizar en $ los recursos que fueron detallados. El valor “unitario” multiplicado por la cantidad requerida del respectivo recurso dará el valor total.</a:t>
            </a:r>
          </a:p>
          <a:p>
            <a:pPr algn="just" eaLnBrk="1" hangingPunct="1">
              <a:spcBef>
                <a:spcPct val="0"/>
              </a:spcBef>
              <a:buClr>
                <a:srgbClr val="EC779E"/>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Vale consignar las fuentes (orígenes) de los fondos, por ejemplo: la propia escuela, donaciones, cooperadora, etc. </a:t>
            </a:r>
          </a:p>
          <a:p>
            <a:pPr algn="just" eaLnBrk="1" hangingPunct="1">
              <a:spcBef>
                <a:spcPct val="0"/>
              </a:spcBef>
              <a:buClr>
                <a:srgbClr val="EC779E"/>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Deben aclararse detalladamente las bases de cálculo. </a:t>
            </a:r>
          </a:p>
        </p:txBody>
      </p:sp>
    </p:spTree>
    <p:extLst>
      <p:ext uri="{BB962C8B-B14F-4D97-AF65-F5344CB8AC3E}">
        <p14:creationId xmlns:p14="http://schemas.microsoft.com/office/powerpoint/2010/main" val="17942508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 Caratula.jpg"/>
          <p:cNvPicPr>
            <a:picLocks/>
          </p:cNvPicPr>
          <p:nvPr/>
        </p:nvPicPr>
        <p:blipFill>
          <a:blip r:embed="rId2"/>
          <a:stretch>
            <a:fillRect/>
          </a:stretch>
        </p:blipFill>
        <p:spPr>
          <a:xfrm>
            <a:off x="0" y="17"/>
            <a:ext cx="9328882" cy="7020000"/>
          </a:xfrm>
          <a:prstGeom prst="rect">
            <a:avLst/>
          </a:prstGeom>
        </p:spPr>
      </p:pic>
      <p:sp>
        <p:nvSpPr>
          <p:cNvPr id="2" name="1 Título"/>
          <p:cNvSpPr>
            <a:spLocks noGrp="1"/>
          </p:cNvSpPr>
          <p:nvPr>
            <p:ph type="title"/>
          </p:nvPr>
        </p:nvSpPr>
        <p:spPr>
          <a:xfrm>
            <a:off x="2268000" y="4068000"/>
            <a:ext cx="5929354" cy="1432702"/>
          </a:xfrm>
        </p:spPr>
        <p:txBody>
          <a:bodyPr lIns="0" tIns="0" rIns="0" bIns="0" anchor="t" anchorCtr="0">
            <a:normAutofit/>
          </a:bodyPr>
          <a:lstStyle/>
          <a:p>
            <a:pPr algn="l"/>
            <a:r>
              <a:rPr lang="es-ES" sz="3200" b="1" dirty="0" smtClean="0">
                <a:solidFill>
                  <a:srgbClr val="9A6979"/>
                </a:solidFill>
                <a:latin typeface="Arial Narrow" pitchFamily="34" charset="0"/>
              </a:rPr>
              <a:t>BIBLIOGRAFÍA</a:t>
            </a:r>
            <a:endParaRPr lang="es-ES" sz="3200" b="1" dirty="0">
              <a:solidFill>
                <a:srgbClr val="B71963"/>
              </a:solidFill>
              <a:latin typeface="Arial Narrow" pitchFamily="34" charset="0"/>
            </a:endParaRPr>
          </a:p>
        </p:txBody>
      </p:sp>
    </p:spTree>
    <p:extLst>
      <p:ext uri="{BB962C8B-B14F-4D97-AF65-F5344CB8AC3E}">
        <p14:creationId xmlns:p14="http://schemas.microsoft.com/office/powerpoint/2010/main" val="3900925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endParaRPr lang="es-ES" sz="2400" b="1" dirty="0">
              <a:solidFill>
                <a:srgbClr val="798D5F"/>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76213" y="1663700"/>
            <a:ext cx="8572500" cy="428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endPar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2 Marcador de contenido"/>
          <p:cNvSpPr txBox="1">
            <a:spLocks/>
          </p:cNvSpPr>
          <p:nvPr/>
        </p:nvSpPr>
        <p:spPr bwMode="auto">
          <a:xfrm>
            <a:off x="179389" y="1773238"/>
            <a:ext cx="8425060" cy="4248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7EA04F"/>
              </a:buClr>
              <a:buFont typeface="Wingdings" panose="05000000000000000000" pitchFamily="2" charset="2"/>
              <a:buChar char="Ø"/>
            </a:pPr>
            <a:r>
              <a:rPr lang="es-ES" altLang="es-AR" sz="2400" dirty="0" err="1">
                <a:latin typeface="Arial Unicode MS" panose="020B0604020202020204" pitchFamily="34" charset="-128"/>
                <a:ea typeface="Arial Unicode MS" panose="020B0604020202020204" pitchFamily="34" charset="-128"/>
                <a:cs typeface="Arial Unicode MS" panose="020B0604020202020204" pitchFamily="34" charset="-128"/>
              </a:rPr>
              <a:t>Ander</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ES" altLang="es-AR" sz="2400" dirty="0" err="1">
                <a:latin typeface="Arial Unicode MS" panose="020B0604020202020204" pitchFamily="34" charset="-128"/>
                <a:ea typeface="Arial Unicode MS" panose="020B0604020202020204" pitchFamily="34" charset="-128"/>
                <a:cs typeface="Arial Unicode MS" panose="020B0604020202020204" pitchFamily="34" charset="-128"/>
              </a:rPr>
              <a:t>Egg</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Ezequiel. (s/fecha) </a:t>
            </a:r>
            <a:r>
              <a:rPr lang="es-ES" altLang="es-AR" sz="2400" i="1" dirty="0">
                <a:latin typeface="Arial Unicode MS" panose="020B0604020202020204" pitchFamily="34" charset="-128"/>
                <a:ea typeface="Arial Unicode MS" panose="020B0604020202020204" pitchFamily="34" charset="-128"/>
                <a:cs typeface="Arial Unicode MS" panose="020B0604020202020204" pitchFamily="34" charset="-128"/>
              </a:rPr>
              <a:t>Introducción a la Planificación</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Ed. Siglo XXI. Argentina.</a:t>
            </a:r>
          </a:p>
          <a:p>
            <a:pPr algn="just" eaLnBrk="1" hangingPunct="1">
              <a:spcBef>
                <a:spcPct val="0"/>
              </a:spcBef>
              <a:buClr>
                <a:srgbClr val="7EA04F"/>
              </a:buClr>
              <a:buFont typeface="Wingdings" panose="05000000000000000000" pitchFamily="2" charset="2"/>
              <a:buChar char="Ø"/>
            </a:pPr>
            <a:r>
              <a:rPr lang="es-ES" altLang="es-AR" sz="2400" dirty="0" err="1">
                <a:latin typeface="Arial Unicode MS" panose="020B0604020202020204" pitchFamily="34" charset="-128"/>
                <a:ea typeface="Arial Unicode MS" panose="020B0604020202020204" pitchFamily="34" charset="-128"/>
                <a:cs typeface="Arial Unicode MS" panose="020B0604020202020204" pitchFamily="34" charset="-128"/>
              </a:rPr>
              <a:t>Ander</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ES" altLang="es-AR" sz="2400" dirty="0" err="1">
                <a:latin typeface="Arial Unicode MS" panose="020B0604020202020204" pitchFamily="34" charset="-128"/>
                <a:ea typeface="Arial Unicode MS" panose="020B0604020202020204" pitchFamily="34" charset="-128"/>
                <a:cs typeface="Arial Unicode MS" panose="020B0604020202020204" pitchFamily="34" charset="-128"/>
              </a:rPr>
              <a:t>Egg</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Ezequiel. (s/fecha). </a:t>
            </a:r>
            <a:r>
              <a:rPr lang="es-ES" altLang="es-AR" sz="2400" i="1" dirty="0">
                <a:latin typeface="Arial Unicode MS" panose="020B0604020202020204" pitchFamily="34" charset="-128"/>
                <a:ea typeface="Arial Unicode MS" panose="020B0604020202020204" pitchFamily="34" charset="-128"/>
                <a:cs typeface="Arial Unicode MS" panose="020B0604020202020204" pitchFamily="34" charset="-128"/>
              </a:rPr>
              <a:t>Como elaborar un proyecto</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Ed. Lumen. España.</a:t>
            </a:r>
          </a:p>
          <a:p>
            <a:pPr algn="just" eaLnBrk="1" hangingPunct="1">
              <a:spcBef>
                <a:spcPct val="0"/>
              </a:spcBef>
              <a:buClr>
                <a:srgbClr val="7EA04F"/>
              </a:buClr>
              <a:buFont typeface="Wingdings" panose="05000000000000000000" pitchFamily="2" charset="2"/>
              <a:buChar char="Ø"/>
            </a:pP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Nirenberg, O. 2013. </a:t>
            </a:r>
            <a:r>
              <a:rPr lang="es-ES_tradnl" altLang="es-AR" sz="2400" i="1" dirty="0">
                <a:latin typeface="Arial Unicode MS" panose="020B0604020202020204" pitchFamily="34" charset="-128"/>
                <a:ea typeface="Arial Unicode MS" panose="020B0604020202020204" pitchFamily="34" charset="-128"/>
                <a:cs typeface="Arial Unicode MS" panose="020B0604020202020204" pitchFamily="34" charset="-128"/>
              </a:rPr>
              <a:t>Formulación y evaluación de intervenciones sociales. Políticas - Planes - Programas - Proyectos.</a:t>
            </a: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Colección Conjunciones. Ed. </a:t>
            </a:r>
            <a:r>
              <a:rPr lang="es-ES_tradnl" altLang="es-AR" sz="2400" dirty="0" err="1">
                <a:latin typeface="Arial Unicode MS" panose="020B0604020202020204" pitchFamily="34" charset="-128"/>
                <a:ea typeface="Arial Unicode MS" panose="020B0604020202020204" pitchFamily="34" charset="-128"/>
                <a:cs typeface="Arial Unicode MS" panose="020B0604020202020204" pitchFamily="34" charset="-128"/>
              </a:rPr>
              <a:t>NOVEDUC</a:t>
            </a:r>
            <a:r>
              <a:rPr lang="es-ES_tradnl"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Buenos Aires, Argentina. Capítulo 2. </a:t>
            </a:r>
          </a:p>
          <a:p>
            <a:pPr algn="just" eaLnBrk="1" hangingPunct="1">
              <a:spcBef>
                <a:spcPct val="0"/>
              </a:spcBef>
              <a:buClr>
                <a:srgbClr val="7EA04F"/>
              </a:buClr>
              <a:buFont typeface="Wingdings" panose="05000000000000000000" pitchFamily="2" charset="2"/>
              <a:buChar char="Ø"/>
            </a:pPr>
            <a:r>
              <a:rPr lang="es-ES" altLang="es-AR" sz="2400" dirty="0" err="1">
                <a:latin typeface="Arial Unicode MS" panose="020B0604020202020204" pitchFamily="34" charset="-128"/>
                <a:ea typeface="Arial Unicode MS" panose="020B0604020202020204" pitchFamily="34" charset="-128"/>
                <a:cs typeface="Arial Unicode MS" panose="020B0604020202020204" pitchFamily="34" charset="-128"/>
              </a:rPr>
              <a:t>Robirosa</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Mario; Cardarelli, Graciela; </a:t>
            </a:r>
            <a:r>
              <a:rPr lang="es-ES" altLang="es-AR" sz="2400" dirty="0" err="1">
                <a:latin typeface="Arial Unicode MS" panose="020B0604020202020204" pitchFamily="34" charset="-128"/>
                <a:ea typeface="Arial Unicode MS" panose="020B0604020202020204" pitchFamily="34" charset="-128"/>
                <a:cs typeface="Arial Unicode MS" panose="020B0604020202020204" pitchFamily="34" charset="-128"/>
              </a:rPr>
              <a:t>Lapalma</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Antonio. 1992. </a:t>
            </a:r>
            <a:r>
              <a:rPr lang="es-ES" altLang="es-AR" sz="2400" i="1" dirty="0">
                <a:latin typeface="Arial Unicode MS" panose="020B0604020202020204" pitchFamily="34" charset="-128"/>
                <a:ea typeface="Arial Unicode MS" panose="020B0604020202020204" pitchFamily="34" charset="-128"/>
                <a:cs typeface="Arial Unicode MS" panose="020B0604020202020204" pitchFamily="34" charset="-128"/>
              </a:rPr>
              <a:t>Turbulencia y Planificación Social. </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UNICEF y Ed. Sudamericana. Buenos Aires</a:t>
            </a:r>
          </a:p>
        </p:txBody>
      </p:sp>
    </p:spTree>
    <p:extLst>
      <p:ext uri="{BB962C8B-B14F-4D97-AF65-F5344CB8AC3E}">
        <p14:creationId xmlns:p14="http://schemas.microsoft.com/office/powerpoint/2010/main" val="20545766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 Caratula.jpg"/>
          <p:cNvPicPr>
            <a:picLocks/>
          </p:cNvPicPr>
          <p:nvPr/>
        </p:nvPicPr>
        <p:blipFill>
          <a:blip r:embed="rId2"/>
          <a:stretch>
            <a:fillRect/>
          </a:stretch>
        </p:blipFill>
        <p:spPr>
          <a:xfrm>
            <a:off x="0" y="17"/>
            <a:ext cx="9328882" cy="7020000"/>
          </a:xfrm>
          <a:prstGeom prst="rect">
            <a:avLst/>
          </a:prstGeom>
        </p:spPr>
      </p:pic>
      <p:sp>
        <p:nvSpPr>
          <p:cNvPr id="2" name="1 Título"/>
          <p:cNvSpPr>
            <a:spLocks noGrp="1"/>
          </p:cNvSpPr>
          <p:nvPr>
            <p:ph type="title"/>
          </p:nvPr>
        </p:nvSpPr>
        <p:spPr>
          <a:xfrm>
            <a:off x="2268000" y="4068000"/>
            <a:ext cx="5929354" cy="1432702"/>
          </a:xfrm>
        </p:spPr>
        <p:txBody>
          <a:bodyPr lIns="0" tIns="0" rIns="0" bIns="0" anchor="t" anchorCtr="0">
            <a:normAutofit/>
          </a:bodyPr>
          <a:lstStyle/>
          <a:p>
            <a:pPr algn="l"/>
            <a:r>
              <a:rPr lang="es-ES_tradnl" sz="3200" b="1" dirty="0">
                <a:solidFill>
                  <a:srgbClr val="7EA04F"/>
                </a:solidFill>
                <a:latin typeface="Arial Narrow" pitchFamily="34" charset="0"/>
              </a:rPr>
              <a:t>CONSIGNAS PARA EL TRABAJO GRUPAL</a:t>
            </a:r>
            <a:endParaRPr lang="es-ES" sz="3200" b="1" dirty="0">
              <a:solidFill>
                <a:srgbClr val="B71963"/>
              </a:solidFill>
              <a:latin typeface="Arial Narrow" pitchFamily="34" charset="0"/>
            </a:endParaRPr>
          </a:p>
        </p:txBody>
      </p:sp>
    </p:spTree>
    <p:extLst>
      <p:ext uri="{BB962C8B-B14F-4D97-AF65-F5344CB8AC3E}">
        <p14:creationId xmlns:p14="http://schemas.microsoft.com/office/powerpoint/2010/main" val="273800874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7EA04F"/>
                </a:solidFill>
                <a:latin typeface="Arial" pitchFamily="34" charset="0"/>
                <a:cs typeface="Arial" pitchFamily="34" charset="0"/>
              </a:rPr>
              <a:t>CONSIGNAS GENERALES</a:t>
            </a:r>
            <a:endParaRPr lang="es-ES" sz="2400" b="1" dirty="0">
              <a:solidFill>
                <a:srgbClr val="7EA04F"/>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179388" y="1663700"/>
            <a:ext cx="8572500" cy="4286250"/>
          </a:xfrm>
          <a:prstGeom prst="rect">
            <a:avLst/>
          </a:prstGeom>
          <a:solidFill>
            <a:srgbClr val="FFFFFF"/>
          </a:solid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La tarea grupal consiste en analizar críticamente un Plan de acción formulado por una escuela de la jurisdicción, a la luz de lo visto previamente en el taller.</a:t>
            </a:r>
          </a:p>
          <a:p>
            <a:pPr marL="342900" indent="-342900" algn="just">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Se dispondrá en total de una hora (máximo). </a:t>
            </a:r>
          </a:p>
          <a:p>
            <a:pPr marL="342900" indent="-342900" algn="just">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Al inicio se designará un/a integrante que moderará la dinámica y también a quién/es realizará/n la ulterior presentación de los resultados de la tarea en plenario. </a:t>
            </a:r>
          </a:p>
          <a:p>
            <a:pPr marL="342900" indent="-342900" algn="just">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Se aconseja destinar no más de 10’ al cumplimiento de cada una de las siguientes seis consignas o tareas. Si una de ellas llevará más de esos 10’, se procurará compensar dedicando algunos minutos menos a otra/s. </a:t>
            </a:r>
          </a:p>
          <a:p>
            <a:pPr>
              <a:defRPr/>
            </a:pPr>
            <a:endParaRPr lang="es-ES" sz="2400" dirty="0" smtClean="0">
              <a:cs typeface="Arial" charset="0"/>
            </a:endParaRPr>
          </a:p>
        </p:txBody>
      </p:sp>
    </p:spTree>
    <p:extLst>
      <p:ext uri="{BB962C8B-B14F-4D97-AF65-F5344CB8AC3E}">
        <p14:creationId xmlns:p14="http://schemas.microsoft.com/office/powerpoint/2010/main" val="9436184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7EA04F"/>
                </a:solidFill>
                <a:latin typeface="Arial" pitchFamily="34" charset="0"/>
                <a:cs typeface="Arial" pitchFamily="34" charset="0"/>
              </a:rPr>
              <a:t>CONSIGNAS TAREAS (1)</a:t>
            </a:r>
            <a:endParaRPr lang="es-ES" sz="2400" b="1" dirty="0">
              <a:solidFill>
                <a:srgbClr val="7EA04F"/>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285750" y="1484313"/>
            <a:ext cx="8572500" cy="4537075"/>
          </a:xfrm>
          <a:prstGeom prst="rect">
            <a:avLst/>
          </a:prstGeom>
          <a:solidFill>
            <a:srgbClr val="FFFFFF"/>
          </a:solidFill>
          <a:ln w="9525">
            <a:noFill/>
            <a:miter lim="800000"/>
            <a:headEnd/>
            <a:tailEnd/>
          </a:ln>
        </p:spPr>
        <p:txBody>
          <a:bodyPr/>
          <a:lstStyle/>
          <a:p>
            <a:pPr marL="457200" indent="-457200" algn="just" fontAlgn="auto">
              <a:spcBef>
                <a:spcPts val="0"/>
              </a:spcBef>
              <a:spcAft>
                <a:spcPts val="0"/>
              </a:spcAft>
              <a:buFont typeface="+mj-lt"/>
              <a:buAutoNum type="arabicPeriod"/>
              <a:defRPr/>
            </a:pPr>
            <a:r>
              <a:rPr lang="es-ES" sz="2400" dirty="0">
                <a:latin typeface="Arial Unicode MS" pitchFamily="34" charset="-128"/>
                <a:ea typeface="Arial Unicode MS" pitchFamily="34" charset="-128"/>
                <a:cs typeface="Arial Unicode MS" pitchFamily="34" charset="-128"/>
              </a:rPr>
              <a:t>Leer en forma colectiva y detenidamente el Plan de acción entregado. </a:t>
            </a:r>
          </a:p>
          <a:p>
            <a:pPr marL="457200" indent="-457200" algn="just" fontAlgn="auto">
              <a:spcBef>
                <a:spcPts val="0"/>
              </a:spcBef>
              <a:spcAft>
                <a:spcPts val="0"/>
              </a:spcAft>
              <a:buFont typeface="+mj-lt"/>
              <a:buAutoNum type="arabicPeriod"/>
              <a:defRPr/>
            </a:pPr>
            <a:endParaRPr lang="es-ES" sz="2400" dirty="0">
              <a:latin typeface="Arial Unicode MS" pitchFamily="34" charset="-128"/>
              <a:ea typeface="Arial Unicode MS" pitchFamily="34" charset="-128"/>
              <a:cs typeface="Arial Unicode MS" pitchFamily="34" charset="-128"/>
            </a:endParaRPr>
          </a:p>
          <a:p>
            <a:pPr marL="457200" indent="-457200" algn="just" fontAlgn="auto">
              <a:spcBef>
                <a:spcPts val="0"/>
              </a:spcBef>
              <a:spcAft>
                <a:spcPts val="0"/>
              </a:spcAft>
              <a:buFont typeface="+mj-lt"/>
              <a:buAutoNum type="arabicPeriod"/>
              <a:defRPr/>
            </a:pPr>
            <a:r>
              <a:rPr lang="es-ES" sz="2400" dirty="0">
                <a:latin typeface="Arial Unicode MS" pitchFamily="34" charset="-128"/>
                <a:ea typeface="Arial Unicode MS" pitchFamily="34" charset="-128"/>
                <a:cs typeface="Arial Unicode MS" pitchFamily="34" charset="-128"/>
              </a:rPr>
              <a:t>Analizar grupalmente la formulación de los </a:t>
            </a:r>
            <a:r>
              <a:rPr lang="es-ES" sz="2400" b="1" dirty="0">
                <a:latin typeface="Arial Unicode MS" pitchFamily="34" charset="-128"/>
                <a:ea typeface="Arial Unicode MS" pitchFamily="34" charset="-128"/>
                <a:cs typeface="Arial Unicode MS" pitchFamily="34" charset="-128"/>
              </a:rPr>
              <a:t>problemas </a:t>
            </a:r>
            <a:r>
              <a:rPr lang="es-ES" sz="2400" dirty="0">
                <a:latin typeface="Arial Unicode MS" pitchFamily="34" charset="-128"/>
                <a:ea typeface="Arial Unicode MS" pitchFamily="34" charset="-128"/>
                <a:cs typeface="Arial Unicode MS" pitchFamily="34" charset="-128"/>
              </a:rPr>
              <a:t>seleccionados, en función de las pautas del ejercicio 6 (Plan de acción para la mejora de la calidad educativa). </a:t>
            </a:r>
          </a:p>
          <a:p>
            <a:pPr marL="457200" indent="-457200" algn="just" fontAlgn="auto">
              <a:spcBef>
                <a:spcPts val="0"/>
              </a:spcBef>
              <a:spcAft>
                <a:spcPts val="0"/>
              </a:spcAft>
              <a:defRPr/>
            </a:pPr>
            <a:endParaRPr lang="es-ES" sz="2400" dirty="0">
              <a:latin typeface="Arial Unicode MS" pitchFamily="34" charset="-128"/>
              <a:ea typeface="Arial Unicode MS" pitchFamily="34" charset="-128"/>
              <a:cs typeface="Arial Unicode MS" pitchFamily="34" charset="-128"/>
            </a:endParaRPr>
          </a:p>
          <a:p>
            <a:pPr marL="457200" indent="-457200" algn="just" fontAlgn="auto">
              <a:spcBef>
                <a:spcPts val="0"/>
              </a:spcBef>
              <a:spcAft>
                <a:spcPts val="0"/>
              </a:spcAft>
              <a:buFont typeface="+mj-lt"/>
              <a:buAutoNum type="arabicPeriod" startAt="3"/>
              <a:defRPr/>
            </a:pPr>
            <a:r>
              <a:rPr lang="es-ES" sz="2400" dirty="0">
                <a:latin typeface="Arial Unicode MS" pitchFamily="34" charset="-128"/>
                <a:ea typeface="Arial Unicode MS" pitchFamily="34" charset="-128"/>
                <a:cs typeface="Arial Unicode MS" pitchFamily="34" charset="-128"/>
              </a:rPr>
              <a:t>Analizar la </a:t>
            </a:r>
            <a:r>
              <a:rPr lang="es-ES" sz="2400" b="1" dirty="0">
                <a:latin typeface="Arial Unicode MS" pitchFamily="34" charset="-128"/>
                <a:ea typeface="Arial Unicode MS" pitchFamily="34" charset="-128"/>
                <a:cs typeface="Arial Unicode MS" pitchFamily="34" charset="-128"/>
              </a:rPr>
              <a:t>estrategia general </a:t>
            </a:r>
            <a:r>
              <a:rPr lang="es-ES" sz="2400" dirty="0">
                <a:latin typeface="Arial Unicode MS" pitchFamily="34" charset="-128"/>
                <a:ea typeface="Arial Unicode MS" pitchFamily="34" charset="-128"/>
                <a:cs typeface="Arial Unicode MS" pitchFamily="34" charset="-128"/>
              </a:rPr>
              <a:t>en función de la explicitación del modo en que el cumplimiento de los objetivos y el desarrollo de las actividades propuestas ayudará a resolver los problemas planteados. En suma, si plantea verdaderamente la racionalidad global del Plan. </a:t>
            </a:r>
          </a:p>
          <a:p>
            <a:pPr fontAlgn="auto">
              <a:spcBef>
                <a:spcPts val="0"/>
              </a:spcBef>
              <a:spcAft>
                <a:spcPts val="0"/>
              </a:spcAft>
              <a:defRPr/>
            </a:pPr>
            <a:endParaRPr lang="es-ES" sz="2000" dirty="0">
              <a:solidFill>
                <a:schemeClr val="bg1"/>
              </a:solidFill>
              <a:latin typeface="+mn-lt"/>
              <a:cs typeface="+mn-cs"/>
            </a:endParaRPr>
          </a:p>
        </p:txBody>
      </p:sp>
    </p:spTree>
    <p:extLst>
      <p:ext uri="{BB962C8B-B14F-4D97-AF65-F5344CB8AC3E}">
        <p14:creationId xmlns:p14="http://schemas.microsoft.com/office/powerpoint/2010/main" val="34499325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7EA04F"/>
                </a:solidFill>
                <a:latin typeface="Arial" pitchFamily="34" charset="0"/>
                <a:cs typeface="Arial" pitchFamily="34" charset="0"/>
              </a:rPr>
              <a:t>CONSIGNAS / TAREAS (2)</a:t>
            </a:r>
            <a:endParaRPr lang="es-ES" sz="2400" b="1" dirty="0">
              <a:solidFill>
                <a:srgbClr val="7EA04F"/>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7" name="2 Marcador de contenido"/>
          <p:cNvSpPr txBox="1">
            <a:spLocks/>
          </p:cNvSpPr>
          <p:nvPr/>
        </p:nvSpPr>
        <p:spPr bwMode="auto">
          <a:xfrm>
            <a:off x="247650" y="1643063"/>
            <a:ext cx="8572500" cy="45227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857250" indent="-4572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 typeface="Calibri" panose="020F0502020204030204" pitchFamily="34" charset="0"/>
              <a:buAutoNum type="arabicPeriod" startAt="4"/>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Analizar el planteamiento de los </a:t>
            </a:r>
            <a:r>
              <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objetivos</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a:t>
            </a:r>
          </a:p>
          <a:p>
            <a:pPr lvl="1" algn="just" eaLnBrk="1" hangingPunct="1">
              <a:spcBef>
                <a:spcPct val="0"/>
              </a:spcBef>
              <a:buFont typeface="Arial Unicode MS" panose="020B0604020202020204" pitchFamily="34" charset="-128"/>
              <a:buChar char="-"/>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su especificidad, </a:t>
            </a:r>
          </a:p>
          <a:p>
            <a:pPr lvl="1" algn="just" eaLnBrk="1" hangingPunct="1">
              <a:spcBef>
                <a:spcPct val="0"/>
              </a:spcBef>
              <a:buFont typeface="Arial Unicode MS" panose="020B0604020202020204" pitchFamily="34" charset="-128"/>
              <a:buChar char="-"/>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su correspondencia con los problemas planteados,</a:t>
            </a:r>
          </a:p>
          <a:p>
            <a:pPr lvl="1" algn="just" eaLnBrk="1" hangingPunct="1">
              <a:spcBef>
                <a:spcPct val="0"/>
              </a:spcBef>
              <a:buFont typeface="Arial Unicode MS" panose="020B0604020202020204" pitchFamily="34" charset="-128"/>
              <a:buChar char="-"/>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su viabilidad,</a:t>
            </a:r>
          </a:p>
          <a:p>
            <a:pPr lvl="1" algn="just" eaLnBrk="1" hangingPunct="1">
              <a:spcBef>
                <a:spcPct val="0"/>
              </a:spcBef>
              <a:buFont typeface="Arial Unicode MS" panose="020B0604020202020204" pitchFamily="34" charset="-128"/>
              <a:buChar char="-"/>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la posibilidad de evaluar su cumplimiento.</a:t>
            </a:r>
          </a:p>
          <a:p>
            <a:pPr algn="just" eaLnBrk="1" hangingPunct="1">
              <a:spcBef>
                <a:spcPct val="0"/>
              </a:spcBef>
              <a:buFont typeface="Calibri" panose="020F0502020204030204" pitchFamily="34" charset="0"/>
              <a:buAutoNum type="arabicPeriod" startAt="4"/>
            </a:pPr>
            <a:endPar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Font typeface="Calibri" panose="020F0502020204030204" pitchFamily="34" charset="0"/>
              <a:buAutoNum type="arabicPeriod" startAt="4"/>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Analizar la suficiencia y pertinencia de las </a:t>
            </a:r>
            <a:r>
              <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actividades</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planteadas, en relación con los objetivos.</a:t>
            </a:r>
          </a:p>
          <a:p>
            <a:pPr algn="just" eaLnBrk="1" hangingPunct="1">
              <a:spcBef>
                <a:spcPct val="0"/>
              </a:spcBef>
              <a:buFontTx/>
              <a:buNone/>
            </a:pPr>
            <a:endPar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Font typeface="Calibri" panose="020F0502020204030204" pitchFamily="34" charset="0"/>
              <a:buAutoNum type="arabicPeriod" startAt="6"/>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Analizar si los </a:t>
            </a:r>
            <a:r>
              <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tiempos</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adjudicados, así como el planteamiento de los restantes </a:t>
            </a:r>
            <a:r>
              <a:rPr lang="es-ES" altLang="es-AR" sz="2400" b="1" dirty="0">
                <a:latin typeface="Arial Unicode MS" panose="020B0604020202020204" pitchFamily="34" charset="-128"/>
                <a:ea typeface="Arial Unicode MS" panose="020B0604020202020204" pitchFamily="34" charset="-128"/>
                <a:cs typeface="Arial Unicode MS" panose="020B0604020202020204" pitchFamily="34" charset="-128"/>
              </a:rPr>
              <a:t>recursos</a:t>
            </a: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 son los adecuados y suficientes. </a:t>
            </a:r>
          </a:p>
        </p:txBody>
      </p:sp>
    </p:spTree>
    <p:extLst>
      <p:ext uri="{BB962C8B-B14F-4D97-AF65-F5344CB8AC3E}">
        <p14:creationId xmlns:p14="http://schemas.microsoft.com/office/powerpoint/2010/main" val="1313440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B71963"/>
                </a:solidFill>
                <a:latin typeface="Arial" pitchFamily="34" charset="0"/>
                <a:cs typeface="Arial" pitchFamily="34" charset="0"/>
              </a:rPr>
              <a:t>PROYECTOS (2)</a:t>
            </a:r>
            <a:endParaRPr lang="es-ES" sz="2400" b="1" dirty="0">
              <a:solidFill>
                <a:srgbClr val="B71963"/>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7938" y="1500173"/>
            <a:ext cx="9028112" cy="4376751"/>
          </a:xfrm>
          <a:prstGeom prst="rect">
            <a:avLst/>
          </a:prstGeom>
          <a:solidFill>
            <a:srgbClr val="FFFFFF"/>
          </a:solidFill>
          <a:ln w="9525">
            <a:noFill/>
            <a:miter lim="800000"/>
            <a:headEnd/>
            <a:tailEnd/>
          </a:ln>
        </p:spPr>
        <p:txBody>
          <a:bodyPr/>
          <a:lstStyle/>
          <a:p>
            <a:pPr indent="180975" algn="just" fontAlgn="auto">
              <a:spcBef>
                <a:spcPts val="0"/>
              </a:spcBef>
              <a:spcAft>
                <a:spcPts val="0"/>
              </a:spcAft>
              <a:defRPr/>
            </a:pPr>
            <a:endParaRPr lang="es-ES" sz="2400" dirty="0">
              <a:latin typeface="Arial Unicode MS" pitchFamily="34" charset="-128"/>
              <a:ea typeface="Arial Unicode MS" pitchFamily="34" charset="-128"/>
              <a:cs typeface="Arial Unicode MS" pitchFamily="34" charset="-128"/>
            </a:endParaRPr>
          </a:p>
        </p:txBody>
      </p:sp>
      <p:sp>
        <p:nvSpPr>
          <p:cNvPr id="7" name="2 Marcador de contenido"/>
          <p:cNvSpPr txBox="1">
            <a:spLocks/>
          </p:cNvSpPr>
          <p:nvPr/>
        </p:nvSpPr>
        <p:spPr bwMode="auto">
          <a:xfrm>
            <a:off x="250825" y="1643063"/>
            <a:ext cx="8464579" cy="4286250"/>
          </a:xfrm>
          <a:prstGeom prst="rect">
            <a:avLst/>
          </a:prstGeom>
          <a:solidFill>
            <a:srgbClr val="FFFFFF"/>
          </a:solid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gn="just">
              <a:buClr>
                <a:srgbClr val="EC779E"/>
              </a:buClr>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Pueden concebirse como procesos intencionales de conversión, como ciclos de acción o como conjuntos de productos, efectos e impactos. </a:t>
            </a:r>
          </a:p>
          <a:p>
            <a:pPr marL="342900" indent="-342900" algn="just">
              <a:buClr>
                <a:srgbClr val="EC779E"/>
              </a:buClr>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Convierten intencionalidades políticas en consecuencias sobre la realidad. </a:t>
            </a:r>
          </a:p>
          <a:p>
            <a:pPr marL="342900" indent="-342900" algn="just">
              <a:buClr>
                <a:srgbClr val="EC779E"/>
              </a:buClr>
              <a:buFont typeface="Wingdings" pitchFamily="2" charset="2"/>
              <a:buChar char="Ø"/>
              <a:defRPr/>
            </a:pPr>
            <a:r>
              <a:rPr lang="es-ES" sz="2400" dirty="0" smtClean="0">
                <a:latin typeface="Arial Unicode MS" pitchFamily="34" charset="-128"/>
                <a:ea typeface="Arial Unicode MS" pitchFamily="34" charset="-128"/>
                <a:cs typeface="Arial Unicode MS" pitchFamily="34" charset="-128"/>
              </a:rPr>
              <a:t>Movilizan recursos de distinto tipo:</a:t>
            </a:r>
          </a:p>
          <a:p>
            <a:pPr marL="1257300" lvl="2" indent="-342900" algn="just">
              <a:buClr>
                <a:srgbClr val="EC779E"/>
              </a:buClr>
              <a:buFont typeface="Arial Unicode MS" pitchFamily="34" charset="-128"/>
              <a:buChar char="-"/>
              <a:defRPr/>
            </a:pPr>
            <a:r>
              <a:rPr lang="es-ES" sz="2400" dirty="0" smtClean="0">
                <a:latin typeface="Arial Unicode MS" pitchFamily="34" charset="-128"/>
                <a:ea typeface="Arial Unicode MS" pitchFamily="34" charset="-128"/>
                <a:cs typeface="Arial Unicode MS" pitchFamily="34" charset="-128"/>
              </a:rPr>
              <a:t>De poder</a:t>
            </a:r>
          </a:p>
          <a:p>
            <a:pPr marL="1257300" lvl="2" indent="-342900" algn="just">
              <a:buClr>
                <a:srgbClr val="EC779E"/>
              </a:buClr>
              <a:buFont typeface="Arial Unicode MS" pitchFamily="34" charset="-128"/>
              <a:buChar char="-"/>
              <a:defRPr/>
            </a:pPr>
            <a:r>
              <a:rPr lang="es-ES" sz="2400" dirty="0" smtClean="0">
                <a:latin typeface="Arial Unicode MS" pitchFamily="34" charset="-128"/>
                <a:ea typeface="Arial Unicode MS" pitchFamily="34" charset="-128"/>
                <a:cs typeface="Arial Unicode MS" pitchFamily="34" charset="-128"/>
              </a:rPr>
              <a:t>De conocimiento</a:t>
            </a:r>
          </a:p>
          <a:p>
            <a:pPr marL="1257300" lvl="2" indent="-342900" algn="just">
              <a:buClr>
                <a:srgbClr val="EC779E"/>
              </a:buClr>
              <a:buFont typeface="Arial Unicode MS" pitchFamily="34" charset="-128"/>
              <a:buChar char="-"/>
              <a:defRPr/>
            </a:pPr>
            <a:r>
              <a:rPr lang="es-ES" sz="2400" dirty="0" smtClean="0">
                <a:latin typeface="Arial Unicode MS" pitchFamily="34" charset="-128"/>
                <a:ea typeface="Arial Unicode MS" pitchFamily="34" charset="-128"/>
                <a:cs typeface="Arial Unicode MS" pitchFamily="34" charset="-128"/>
              </a:rPr>
              <a:t>Humanos</a:t>
            </a:r>
          </a:p>
          <a:p>
            <a:pPr marL="1257300" lvl="2" indent="-342900" algn="just">
              <a:buClr>
                <a:srgbClr val="EC779E"/>
              </a:buClr>
              <a:buFont typeface="Arial Unicode MS" pitchFamily="34" charset="-128"/>
              <a:buChar char="-"/>
              <a:defRPr/>
            </a:pPr>
            <a:r>
              <a:rPr lang="es-ES" sz="2400" dirty="0" smtClean="0">
                <a:latin typeface="Arial Unicode MS" pitchFamily="34" charset="-128"/>
                <a:ea typeface="Arial Unicode MS" pitchFamily="34" charset="-128"/>
                <a:cs typeface="Arial Unicode MS" pitchFamily="34" charset="-128"/>
              </a:rPr>
              <a:t>Institucionales y organizacionales</a:t>
            </a:r>
          </a:p>
          <a:p>
            <a:pPr marL="1257300" lvl="2" indent="-342900" algn="just">
              <a:buClr>
                <a:srgbClr val="EC779E"/>
              </a:buClr>
              <a:buFont typeface="Arial Unicode MS" pitchFamily="34" charset="-128"/>
              <a:buChar char="-"/>
              <a:defRPr/>
            </a:pPr>
            <a:r>
              <a:rPr lang="es-ES" sz="2400" dirty="0" smtClean="0">
                <a:latin typeface="Arial Unicode MS" pitchFamily="34" charset="-128"/>
                <a:ea typeface="Arial Unicode MS" pitchFamily="34" charset="-128"/>
                <a:cs typeface="Arial Unicode MS" pitchFamily="34" charset="-128"/>
              </a:rPr>
              <a:t>Financieros</a:t>
            </a:r>
          </a:p>
          <a:p>
            <a:pPr algn="just">
              <a:defRPr/>
            </a:pPr>
            <a:r>
              <a:rPr lang="es-ES" sz="2400" dirty="0" smtClean="0">
                <a:latin typeface="Arial Unicode MS" pitchFamily="34" charset="-128"/>
                <a:ea typeface="Arial Unicode MS" pitchFamily="34" charset="-128"/>
                <a:cs typeface="Arial Unicode MS" pitchFamily="34" charset="-128"/>
              </a:rPr>
              <a:t>	</a:t>
            </a:r>
          </a:p>
          <a:p>
            <a:pPr>
              <a:defRPr/>
            </a:pPr>
            <a:endParaRPr lang="es-ES" dirty="0" smtClean="0">
              <a:cs typeface="Arial" charset="0"/>
            </a:endParaRPr>
          </a:p>
        </p:txBody>
      </p:sp>
    </p:spTree>
    <p:extLst>
      <p:ext uri="{BB962C8B-B14F-4D97-AF65-F5344CB8AC3E}">
        <p14:creationId xmlns:p14="http://schemas.microsoft.com/office/powerpoint/2010/main" val="4268879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B71963"/>
                </a:solidFill>
                <a:latin typeface="Arial" pitchFamily="34" charset="0"/>
                <a:cs typeface="Arial" pitchFamily="34" charset="0"/>
              </a:rPr>
              <a:t>EL CICLO DE LA GESTIÓN</a:t>
            </a:r>
            <a:endParaRPr lang="es-ES" sz="2400" b="1" dirty="0">
              <a:solidFill>
                <a:srgbClr val="B71963"/>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7938" y="1500173"/>
            <a:ext cx="9028112" cy="4376751"/>
          </a:xfrm>
          <a:prstGeom prst="rect">
            <a:avLst/>
          </a:prstGeom>
          <a:solidFill>
            <a:srgbClr val="FFFFFF"/>
          </a:solidFill>
          <a:ln w="9525">
            <a:noFill/>
            <a:miter lim="800000"/>
            <a:headEnd/>
            <a:tailEnd/>
          </a:ln>
        </p:spPr>
        <p:txBody>
          <a:bodyPr/>
          <a:lstStyle/>
          <a:p>
            <a:pPr indent="180975" algn="just" fontAlgn="auto">
              <a:spcBef>
                <a:spcPts val="0"/>
              </a:spcBef>
              <a:spcAft>
                <a:spcPts val="0"/>
              </a:spcAft>
              <a:defRPr/>
            </a:pPr>
            <a:endParaRPr lang="es-ES" sz="2400" dirty="0">
              <a:latin typeface="Arial Unicode MS" pitchFamily="34" charset="-128"/>
              <a:ea typeface="Arial Unicode MS" pitchFamily="34" charset="-128"/>
              <a:cs typeface="Arial Unicode MS" pitchFamily="34" charset="-128"/>
            </a:endParaRPr>
          </a:p>
        </p:txBody>
      </p:sp>
      <p:sp>
        <p:nvSpPr>
          <p:cNvPr id="7" name="2 Marcador de contenido"/>
          <p:cNvSpPr txBox="1">
            <a:spLocks/>
          </p:cNvSpPr>
          <p:nvPr/>
        </p:nvSpPr>
        <p:spPr bwMode="auto">
          <a:xfrm>
            <a:off x="411420" y="1500173"/>
            <a:ext cx="8713788" cy="45354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Ciclo o bucle iterativo de la gestión de todo tipo de intervenciones: dos formas de representarlo:</a:t>
            </a:r>
          </a:p>
        </p:txBody>
      </p:sp>
      <p:pic>
        <p:nvPicPr>
          <p:cNvPr id="8" name="Picture 2"/>
          <p:cNvPicPr>
            <a:picLocks noChangeAspect="1" noChangeArrowheads="1"/>
          </p:cNvPicPr>
          <p:nvPr/>
        </p:nvPicPr>
        <p:blipFill>
          <a:blip r:embed="rId3">
            <a:clrChange>
              <a:clrFrom>
                <a:srgbClr val="FFFFFF"/>
              </a:clrFrom>
              <a:clrTo>
                <a:srgbClr val="FFFFFF">
                  <a:alpha val="0"/>
                </a:srgbClr>
              </a:clrTo>
            </a:clrChange>
            <a:duotone>
              <a:prstClr val="black"/>
              <a:srgbClr val="ACCBF9">
                <a:lumMod val="75000"/>
                <a:tint val="45000"/>
                <a:satMod val="400000"/>
              </a:srgbClr>
            </a:duotone>
            <a:extLst>
              <a:ext uri="{28A0092B-C50C-407E-A947-70E740481C1C}">
                <a14:useLocalDpi xmlns:a14="http://schemas.microsoft.com/office/drawing/2010/main" val="0"/>
              </a:ext>
            </a:extLst>
          </a:blip>
          <a:srcRect/>
          <a:stretch>
            <a:fillRect/>
          </a:stretch>
        </p:blipFill>
        <p:spPr bwMode="auto">
          <a:xfrm>
            <a:off x="-116729" y="2648267"/>
            <a:ext cx="4885043" cy="33730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a:blip r:embed="rId4">
            <a:duotone>
              <a:prstClr val="black"/>
              <a:srgbClr val="297FD5">
                <a:tint val="45000"/>
                <a:satMod val="400000"/>
              </a:srgbClr>
            </a:duotone>
            <a:extLst>
              <a:ext uri="{28A0092B-C50C-407E-A947-70E740481C1C}">
                <a14:useLocalDpi xmlns:a14="http://schemas.microsoft.com/office/drawing/2010/main" val="0"/>
              </a:ext>
            </a:extLst>
          </a:blip>
          <a:srcRect/>
          <a:stretch>
            <a:fillRect/>
          </a:stretch>
        </p:blipFill>
        <p:spPr bwMode="auto">
          <a:xfrm>
            <a:off x="4644008" y="2278935"/>
            <a:ext cx="4010983" cy="3742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9162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7554" y="1000108"/>
            <a:ext cx="5357850" cy="500066"/>
          </a:xfrm>
        </p:spPr>
        <p:txBody>
          <a:bodyPr lIns="0" tIns="0" rIns="0" bIns="0" anchor="t" anchorCtr="0">
            <a:normAutofit/>
          </a:bodyPr>
          <a:lstStyle/>
          <a:p>
            <a:pPr algn="l"/>
            <a:r>
              <a:rPr lang="es-ES" sz="2400" b="1" dirty="0" smtClean="0">
                <a:solidFill>
                  <a:srgbClr val="B71963"/>
                </a:solidFill>
                <a:latin typeface="Arial" pitchFamily="34" charset="0"/>
                <a:cs typeface="Arial" pitchFamily="34" charset="0"/>
              </a:rPr>
              <a:t>PLANIFICACIÓN / PROGRAMACIÓN</a:t>
            </a:r>
            <a:endParaRPr lang="es-ES" sz="2400" b="1" dirty="0">
              <a:solidFill>
                <a:srgbClr val="B71963"/>
              </a:solidFill>
              <a:latin typeface="Arial" pitchFamily="34" charset="0"/>
              <a:cs typeface="Arial" pitchFamily="34" charset="0"/>
            </a:endParaRPr>
          </a:p>
        </p:txBody>
      </p:sp>
      <p:pic>
        <p:nvPicPr>
          <p:cNvPr id="4" name="3 Imagen" descr="1. Pagina.jpg"/>
          <p:cNvPicPr>
            <a:picLocks noChangeAspect="1"/>
          </p:cNvPicPr>
          <p:nvPr/>
        </p:nvPicPr>
        <p:blipFill>
          <a:blip r:embed="rId2"/>
          <a:stretch>
            <a:fillRect/>
          </a:stretch>
        </p:blipFill>
        <p:spPr>
          <a:xfrm>
            <a:off x="0" y="576000"/>
            <a:ext cx="3358896" cy="633984"/>
          </a:xfrm>
          <a:prstGeom prst="rect">
            <a:avLst/>
          </a:prstGeom>
        </p:spPr>
      </p:pic>
      <p:sp>
        <p:nvSpPr>
          <p:cNvPr id="5" name="4 CuadroTexto"/>
          <p:cNvSpPr txBox="1"/>
          <p:nvPr/>
        </p:nvSpPr>
        <p:spPr>
          <a:xfrm>
            <a:off x="428596" y="2000240"/>
            <a:ext cx="8286808" cy="369332"/>
          </a:xfrm>
          <a:prstGeom prst="rect">
            <a:avLst/>
          </a:prstGeom>
          <a:noFill/>
        </p:spPr>
        <p:txBody>
          <a:bodyPr wrap="square" rtlCol="0">
            <a:spAutoFit/>
          </a:bodyPr>
          <a:lstStyle/>
          <a:p>
            <a:endParaRPr lang="es-ES" dirty="0">
              <a:latin typeface="Arial" pitchFamily="34" charset="0"/>
              <a:cs typeface="Arial" pitchFamily="34" charset="0"/>
            </a:endParaRPr>
          </a:p>
        </p:txBody>
      </p:sp>
      <p:sp>
        <p:nvSpPr>
          <p:cNvPr id="6" name="2 Marcador de contenido"/>
          <p:cNvSpPr txBox="1">
            <a:spLocks/>
          </p:cNvSpPr>
          <p:nvPr/>
        </p:nvSpPr>
        <p:spPr bwMode="auto">
          <a:xfrm>
            <a:off x="7938" y="1500173"/>
            <a:ext cx="9028112" cy="4376751"/>
          </a:xfrm>
          <a:prstGeom prst="rect">
            <a:avLst/>
          </a:prstGeom>
          <a:solidFill>
            <a:srgbClr val="FFFFFF"/>
          </a:solidFill>
          <a:ln w="9525">
            <a:noFill/>
            <a:miter lim="800000"/>
            <a:headEnd/>
            <a:tailEnd/>
          </a:ln>
        </p:spPr>
        <p:txBody>
          <a:bodyPr/>
          <a:lstStyle/>
          <a:p>
            <a:pPr indent="180975" algn="just" fontAlgn="auto">
              <a:spcBef>
                <a:spcPts val="0"/>
              </a:spcBef>
              <a:spcAft>
                <a:spcPts val="0"/>
              </a:spcAft>
              <a:defRPr/>
            </a:pPr>
            <a:endParaRPr lang="es-ES" sz="2400" dirty="0">
              <a:latin typeface="Arial Unicode MS" pitchFamily="34" charset="-128"/>
              <a:ea typeface="Arial Unicode MS" pitchFamily="34" charset="-128"/>
              <a:cs typeface="Arial Unicode MS" pitchFamily="34" charset="-128"/>
            </a:endParaRPr>
          </a:p>
        </p:txBody>
      </p:sp>
      <p:sp>
        <p:nvSpPr>
          <p:cNvPr id="7" name="2 Marcador de contenido"/>
          <p:cNvSpPr txBox="1">
            <a:spLocks/>
          </p:cNvSpPr>
          <p:nvPr/>
        </p:nvSpPr>
        <p:spPr bwMode="auto">
          <a:xfrm>
            <a:off x="250825" y="1628775"/>
            <a:ext cx="8353623" cy="38877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Clr>
                <a:srgbClr val="EC779E"/>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Método para introducir racionalidad y previsión en la formulación y gestión de las intervenciones (ya se trate de políticas, planes, programas, proyectos). </a:t>
            </a:r>
          </a:p>
          <a:p>
            <a:pPr algn="just" eaLnBrk="1" hangingPunct="1">
              <a:spcBef>
                <a:spcPct val="0"/>
              </a:spcBef>
              <a:buClr>
                <a:srgbClr val="EC779E"/>
              </a:buClr>
              <a:buFont typeface="Wingdings" panose="05000000000000000000" pitchFamily="2" charset="2"/>
              <a:buChar char="Ø"/>
            </a:pPr>
            <a:endPar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EC779E"/>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Proceso que se refiere a decisiones relativas al futuro. </a:t>
            </a:r>
          </a:p>
          <a:p>
            <a:pPr algn="just" eaLnBrk="1" hangingPunct="1">
              <a:spcBef>
                <a:spcPct val="0"/>
              </a:spcBef>
              <a:buClr>
                <a:srgbClr val="EC779E"/>
              </a:buClr>
              <a:buFont typeface="Wingdings" panose="05000000000000000000" pitchFamily="2" charset="2"/>
              <a:buChar char="Ø"/>
            </a:pPr>
            <a:endPar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spcBef>
                <a:spcPct val="0"/>
              </a:spcBef>
              <a:buClr>
                <a:srgbClr val="EC779E"/>
              </a:buClr>
              <a:buFont typeface="Wingdings" panose="05000000000000000000" pitchFamily="2" charset="2"/>
              <a:buChar char="Ø"/>
            </a:pPr>
            <a:r>
              <a:rPr lang="es-ES" altLang="es-AR" sz="2400" dirty="0">
                <a:latin typeface="Arial Unicode MS" panose="020B0604020202020204" pitchFamily="34" charset="-128"/>
                <a:ea typeface="Arial Unicode MS" panose="020B0604020202020204" pitchFamily="34" charset="-128"/>
                <a:cs typeface="Arial Unicode MS" panose="020B0604020202020204" pitchFamily="34" charset="-128"/>
              </a:rPr>
              <a:t>Distinciones según el horizonte temporal (largo, mediano y corto plazo) y los niveles organizacionales en los que se planifica. </a:t>
            </a:r>
          </a:p>
        </p:txBody>
      </p:sp>
    </p:spTree>
    <p:extLst>
      <p:ext uri="{BB962C8B-B14F-4D97-AF65-F5344CB8AC3E}">
        <p14:creationId xmlns:p14="http://schemas.microsoft.com/office/powerpoint/2010/main" val="2732216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 Caratula.jpg"/>
          <p:cNvPicPr>
            <a:picLocks/>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2268000" y="4068000"/>
            <a:ext cx="5929354" cy="1432702"/>
          </a:xfrm>
        </p:spPr>
        <p:txBody>
          <a:bodyPr lIns="0" tIns="0" rIns="0" bIns="0" anchor="t" anchorCtr="0">
            <a:normAutofit/>
          </a:bodyPr>
          <a:lstStyle/>
          <a:p>
            <a:pPr algn="l"/>
            <a:r>
              <a:rPr lang="es-ES_tradnl" sz="3200" b="1" dirty="0" smtClean="0">
                <a:solidFill>
                  <a:srgbClr val="E4007C"/>
                </a:solidFill>
                <a:latin typeface="Arial Narrow" pitchFamily="34" charset="0"/>
              </a:rPr>
              <a:t>ENFOQUES DE PLANIFICACIÓN</a:t>
            </a:r>
            <a:endParaRPr lang="es-ES" sz="3200" b="1" dirty="0">
              <a:solidFill>
                <a:srgbClr val="E4007C"/>
              </a:solidFill>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General a Plantilla+caratulas</Template>
  <TotalTime>22</TotalTime>
  <Words>4191</Words>
  <Application>Microsoft Office PowerPoint</Application>
  <PresentationFormat>Presentación en pantalla (4:3)</PresentationFormat>
  <Paragraphs>368</Paragraphs>
  <Slides>57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57</vt:i4>
      </vt:variant>
    </vt:vector>
  </HeadingPairs>
  <TitlesOfParts>
    <vt:vector size="64" baseType="lpstr">
      <vt:lpstr>Arial Unicode MS</vt:lpstr>
      <vt:lpstr>Arial</vt:lpstr>
      <vt:lpstr>Arial Narrow</vt:lpstr>
      <vt:lpstr>Calibri</vt:lpstr>
      <vt:lpstr>Tahoma</vt:lpstr>
      <vt:lpstr>Wingdings</vt:lpstr>
      <vt:lpstr>Tema de Office</vt:lpstr>
      <vt:lpstr>TALLER DE CAPACITACIÓN  EN PLANIFICACIÓN / PROGRAMACIÓN</vt:lpstr>
      <vt:lpstr>CONCEPTOS BÁSICOS</vt:lpstr>
      <vt:lpstr>INTERVENCIONES SOCIALES</vt:lpstr>
      <vt:lpstr>DISTINCIONES TRADICIONALES</vt:lpstr>
      <vt:lpstr>PROYECTOS (1)</vt:lpstr>
      <vt:lpstr>PROYECTOS (2)</vt:lpstr>
      <vt:lpstr>EL CICLO DE LA GESTIÓN</vt:lpstr>
      <vt:lpstr>PLANIFICACIÓN / PROGRAMACIÓN</vt:lpstr>
      <vt:lpstr>ENFOQUES DE PLANIFICACIÓN</vt:lpstr>
      <vt:lpstr>PLANIFICACIÓN TRADICIONAL</vt:lpstr>
      <vt:lpstr>PLANIFICACIÓN ESTRATÉGICA</vt:lpstr>
      <vt:lpstr>PLANIFICACIÓN PARTICIPATIVA</vt:lpstr>
      <vt:lpstr>LA ALTERIDAD = EL OTRO</vt:lpstr>
      <vt:lpstr>EL SENTIDO DE PLANIFICAR / PROGRAMAR</vt:lpstr>
      <vt:lpstr>¿POR QUÉ PROGRAMAR?</vt:lpstr>
      <vt:lpstr>¿EN QUÉ CONSISTE?</vt:lpstr>
      <vt:lpstr>EL PROCESO DE PROGRAMACIÓN / PLANIFICACIÓN</vt:lpstr>
      <vt:lpstr>DISEÑO = FORMULACIÓN</vt:lpstr>
      <vt:lpstr>FORMULACIÓN: PRINCIPALES PASOS</vt:lpstr>
      <vt:lpstr>DIAGNÓSTICO Y PROBLEMAS</vt:lpstr>
      <vt:lpstr>PRODUCTOS DEL DIAGNÓSTICO</vt:lpstr>
      <vt:lpstr>LOS PROBLEMAS</vt:lpstr>
      <vt:lpstr>CRITERIOS PARA PRIORIZAR PROBLEMAS</vt:lpstr>
      <vt:lpstr>CONTENIDOS DE LA PROGRAMACIÓN /FORMULACIÓN</vt:lpstr>
      <vt:lpstr>INFORMACIÓN INSTITUCIONAL</vt:lpstr>
      <vt:lpstr>FUNDAMENTACIÓN PROBLEMA</vt:lpstr>
      <vt:lpstr>MÁS SOBRE EL PROBLEMA</vt:lpstr>
      <vt:lpstr>EL ÁRBOL DE PROBLEMAS</vt:lpstr>
      <vt:lpstr>¿QUÉ SE PROPONE HACER?</vt:lpstr>
      <vt:lpstr>PLAN DE TRABAJO</vt:lpstr>
      <vt:lpstr>ORGANIZACIÓN</vt:lpstr>
      <vt:lpstr>ACLARACIONES SOBRE LOS CONTENIDOS</vt:lpstr>
      <vt:lpstr>PROPÓSITO / OBJETIVO</vt:lpstr>
      <vt:lpstr>LAS METAS</vt:lpstr>
      <vt:lpstr>TIPOS DE RESULTADOS (1)</vt:lpstr>
      <vt:lpstr>TIPO DE RESULTADOS (2)</vt:lpstr>
      <vt:lpstr>ESTRATEGIAS / COMPONENTES</vt:lpstr>
      <vt:lpstr>DETALLE DE ACTIVIDADES</vt:lpstr>
      <vt:lpstr>EL CRONOGRAMA</vt:lpstr>
      <vt:lpstr>RECURSOS SEGÚN ACTIVIDADES</vt:lpstr>
      <vt:lpstr>DESTINATARIOS</vt:lpstr>
      <vt:lpstr>PRESUPUESTACIÓN</vt:lpstr>
      <vt:lpstr>LA CONSISTENCIA INTERNA</vt:lpstr>
      <vt:lpstr>LA PROGRAMACIÓN EN EL IACE = PLAN DE ACCIÓN PARA LA MEJORA DE LA CALIDAD EDUCATIVA</vt:lpstr>
      <vt:lpstr>LA ESCUELA Y SUS PROBLEMAS</vt:lpstr>
      <vt:lpstr>PROPÓSITO Y ESTRATEGIA GENERAL</vt:lpstr>
      <vt:lpstr>OBJETIVOS Y CAMBIO</vt:lpstr>
      <vt:lpstr>LAS ACTIVIDADES</vt:lpstr>
      <vt:lpstr>LOS RECURSOS</vt:lpstr>
      <vt:lpstr>SEGUIMIENTO Y MONITOREO</vt:lpstr>
      <vt:lpstr>EL PRESUPUESTO</vt:lpstr>
      <vt:lpstr>BIBLIOGRAFÍA</vt:lpstr>
      <vt:lpstr>Presentación de PowerPoint</vt:lpstr>
      <vt:lpstr>CONSIGNAS PARA EL TRABAJO GRUPAL</vt:lpstr>
      <vt:lpstr>CONSIGNAS GENERALES</vt:lpstr>
      <vt:lpstr>CONSIGNAS TAREAS (1)</vt:lpstr>
      <vt:lpstr>CONSIGNAS / TAREAS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Acá va título  Acá Subtítulo</dc:title>
  <dc:creator>Claudia Castro</dc:creator>
  <cp:lastModifiedBy>Claudia Castro</cp:lastModifiedBy>
  <cp:revision>4</cp:revision>
  <dcterms:created xsi:type="dcterms:W3CDTF">2014-05-21T18:28:58Z</dcterms:created>
  <dcterms:modified xsi:type="dcterms:W3CDTF">2014-05-21T18:54:01Z</dcterms:modified>
</cp:coreProperties>
</file>