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8" r:id="rId2"/>
    <p:sldId id="270" r:id="rId3"/>
    <p:sldId id="357" r:id="rId4"/>
    <p:sldId id="380" r:id="rId5"/>
    <p:sldId id="333" r:id="rId6"/>
    <p:sldId id="318" r:id="rId7"/>
    <p:sldId id="381" r:id="rId8"/>
    <p:sldId id="363" r:id="rId9"/>
    <p:sldId id="358" r:id="rId10"/>
    <p:sldId id="376" r:id="rId11"/>
    <p:sldId id="368" r:id="rId12"/>
    <p:sldId id="375" r:id="rId13"/>
    <p:sldId id="365" r:id="rId14"/>
    <p:sldId id="329" r:id="rId15"/>
    <p:sldId id="327" r:id="rId16"/>
    <p:sldId id="332" r:id="rId17"/>
    <p:sldId id="277" r:id="rId18"/>
    <p:sldId id="334" r:id="rId19"/>
    <p:sldId id="335" r:id="rId20"/>
    <p:sldId id="278" r:id="rId21"/>
    <p:sldId id="279" r:id="rId22"/>
    <p:sldId id="351" r:id="rId23"/>
    <p:sldId id="361" r:id="rId24"/>
    <p:sldId id="362" r:id="rId25"/>
    <p:sldId id="359" r:id="rId26"/>
    <p:sldId id="360" r:id="rId27"/>
    <p:sldId id="364" r:id="rId28"/>
    <p:sldId id="317" r:id="rId2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2362"/>
    <a:srgbClr val="50404B"/>
    <a:srgbClr val="007434"/>
    <a:srgbClr val="FED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7FAA7-010C-4E2C-AC60-EDBB787632CF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E9540-F7C2-40CD-AD7B-2ADDBDA70C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642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EF73FD4F-4DA5-4148-9FF9-9305AC9453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AE0EC69E-54BC-43A0-AE3A-B40058EFC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A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2C58A638-93E7-4998-90BE-E6EC2C49A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E64B2910-ECE9-4907-983B-E641C2087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A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08CDE58B-EE49-447F-A85E-A9B5064D25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B67282A-5E1A-4F92-8332-F9B10093D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A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:a16="http://schemas.microsoft.com/office/drawing/2014/main" id="{3AE22DDB-4801-4010-8CD8-B8FA9B4C0E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7FCC363-4496-43ED-A361-51383302F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A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9FC509AA-5E5E-4809-83A6-3E411B256D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744AD58A-1D39-419E-8389-F0D82FB05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A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A52409EA-817D-448C-8EB3-054A344BF1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367FB66-AE8E-4FB9-96CD-C8B37061B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A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ECEA4E5A-BC14-406E-A578-046E03070A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18A2FC8-3747-465A-BC22-B62F47803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A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8DBB5862-8F21-42CD-9B16-BBE210FCA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20E92B1-98A6-4065-872F-280B5DDE5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A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609BB79B-F20A-45F5-BCE6-4329DDF61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70121B7-24C4-49D7-B031-32084C3AF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A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A271A903-E9B8-4774-A9E7-158E9D45F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D42C3D5-3FE2-49D6-AB46-9AF6E053F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A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408480EA-0786-4A5D-A798-D70EAB841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01969B2-04DE-4F48-A4A9-2721FA36D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A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B660AFD5-19D0-4D2B-9184-93FEA5819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A5EE44A-2916-4312-8852-EA99B29EE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A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0691F2B0-19CC-42B6-836F-B89DCDB77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A1DEAA7-0415-4581-BBE7-C9AECEFA2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 altLang="es-A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C36B8-77B1-4C4D-AEAF-540F165B7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3B60BE-A465-4052-B52B-82E62F9B3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1AC2FF-2F64-4503-8FF7-5BFA55B60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B03-76B6-473C-934E-36FA0C9152E4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B7796D-C9FA-4D04-A435-FAF8BE15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EE5D31-CFB7-4DBF-B373-1CA676CA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355C-36F8-4B41-98BD-18388A4B2F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404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5EA4F-A3BF-4FCA-B7A5-8C6AE10F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C99E17-29CB-4E64-9C62-372B10B1C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C30D3-2B79-4ACF-8A48-8508B954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B03-76B6-473C-934E-36FA0C9152E4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E755D8-84FF-424E-984D-1826CAE5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FA2F63-FAAA-4456-8069-E6D399AB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355C-36F8-4B41-98BD-18388A4B2F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204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2582EF-77E3-4675-8E32-B6B287DC1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5586B6-BDC3-4B49-90AC-8248D42E4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74BE14-9108-4DA1-9820-3249A7D04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B03-76B6-473C-934E-36FA0C9152E4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302E1C-B1B6-4B04-A304-FF175084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CF809A-AFEA-4ECB-8BE3-C453481B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355C-36F8-4B41-98BD-18388A4B2F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322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C252B-05C7-47C7-A30A-A503ECAB1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BC25FE-2EB2-4FE1-9EA2-C7A1BEA22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930CC3-E17D-476F-BB01-99A0412E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B03-76B6-473C-934E-36FA0C9152E4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A7AC19-1ED9-4B45-A560-78391048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66E-96CC-4FAE-8AC5-8BA38C5C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355C-36F8-4B41-98BD-18388A4B2F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501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CC8F8-55A5-43EC-BBAF-25BB1AB1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A349F3-99A6-4440-9E1C-F07AEF5F9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2A815-6663-4A80-9DE9-E1860029C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B03-76B6-473C-934E-36FA0C9152E4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4A025F-DA48-491F-B578-B33FAA4FE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7459CB-FAE8-4D65-845E-1BD27CD1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355C-36F8-4B41-98BD-18388A4B2F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274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AD969-5C1B-46D9-BFEA-AAD9E9DBF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F319F7-B8DD-4762-98B1-40005BE8E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9F9B11-16AB-4740-BB6D-04D3C223C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D80BFC-BF3B-482D-82E2-34926EDC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B03-76B6-473C-934E-36FA0C9152E4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595528-A10A-4B7D-B46D-FBC5E7078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9447B7-D7E3-4BA0-9104-35A8D008F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355C-36F8-4B41-98BD-18388A4B2F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09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DD77F-FBC5-4666-B54B-2B0FE648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340B71-2505-44C2-9057-13768DFF3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FDA63B-D9B6-4A5E-B198-1758483DD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E5C5F9-C7B4-44A3-B5D2-51382FEBD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1A9F94-7EDA-429F-835C-8792C4A81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4E55A6-10C8-4793-9D69-F81991FB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B03-76B6-473C-934E-36FA0C9152E4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1AEA905-25D9-4B4D-B761-086D792A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BABDC3-2455-4B2B-B17B-80EE8E89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355C-36F8-4B41-98BD-18388A4B2F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494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920E6-8C03-4B40-9B1A-93AA064A1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97CF07-725A-4FBC-8384-3FE1FBB6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B03-76B6-473C-934E-36FA0C9152E4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6A1F68-F924-49DD-94A1-42285EDB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765CD2-0E77-4936-B660-02FF9488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355C-36F8-4B41-98BD-18388A4B2F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619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A698FC-3106-4EE2-A160-D01B85C7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B03-76B6-473C-934E-36FA0C9152E4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806E26-4324-426A-902D-EE9E771D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4A237F-3062-46A2-ADEC-A6E7F14B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355C-36F8-4B41-98BD-18388A4B2F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63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C1B39-38BA-4B4B-AD93-388BF9E7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A98C02-159B-4C38-BE47-B085BF7FA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1A2049-128C-440C-9252-6FB2A06DD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BC1177-B3B6-4577-A9C0-C3FCCD3CA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B03-76B6-473C-934E-36FA0C9152E4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A03FFE-C52F-4311-935A-9F36F4032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9918E3-1B7B-434F-904A-E0713034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355C-36F8-4B41-98BD-18388A4B2F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233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7F476-569F-44C6-8D24-28F1CF88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8BB61E-F6A9-43C6-A763-231BE235A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4CA0F7-DE69-44FC-9FC4-4E59A6569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3EDF30-7DC8-4759-96ED-793DCC6A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B03-76B6-473C-934E-36FA0C9152E4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F6D05-51D1-4407-8894-BCDF24D95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14C462-FF3F-4384-8930-18002E20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355C-36F8-4B41-98BD-18388A4B2F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95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A624C4A-35E1-4430-936C-E9AA1D5E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19DD0C-4C69-4018-82ED-ED7147507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18A3F2-0507-4C15-901B-19B421E9D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39B03-76B6-473C-934E-36FA0C9152E4}" type="datetimeFigureOut">
              <a:rPr lang="es-AR" smtClean="0"/>
              <a:t>13/11/2019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2B5650-C555-4518-9917-D9DC3C5A0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AB9F8F-BD44-401A-B839-86554D52E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E355C-36F8-4B41-98BD-18388A4B2F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450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Imagen" descr="Caratula Inicial .jpg">
            <a:extLst>
              <a:ext uri="{FF2B5EF4-FFF2-40B4-BE49-F238E27FC236}">
                <a16:creationId xmlns:a16="http://schemas.microsoft.com/office/drawing/2014/main" id="{6285D213-379B-43E9-803D-6C3228327B8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" y="1"/>
            <a:ext cx="1213327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2">
            <a:extLst>
              <a:ext uri="{FF2B5EF4-FFF2-40B4-BE49-F238E27FC236}">
                <a16:creationId xmlns:a16="http://schemas.microsoft.com/office/drawing/2014/main" id="{4065AE59-8496-46FA-9158-E77E49939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987" y="1557339"/>
            <a:ext cx="799470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es-AR" altLang="es-AR" sz="3600" b="1" dirty="0">
                <a:solidFill>
                  <a:srgbClr val="B3437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 MÉTODO PARTICIPATIVO DE AUTOEVALUACIÓN DE LA CALIDAD EDUCATIVA </a:t>
            </a:r>
          </a:p>
          <a:p>
            <a:pPr algn="ctr" eaLnBrk="1" hangingPunct="1">
              <a:buSzPct val="100000"/>
            </a:pPr>
            <a:endParaRPr lang="es-AR" altLang="es-AR" sz="2800" b="1" dirty="0">
              <a:solidFill>
                <a:srgbClr val="B34376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buSzPct val="100000"/>
            </a:pPr>
            <a:endParaRPr lang="es-AR" altLang="es-AR" sz="2800" b="1" dirty="0">
              <a:solidFill>
                <a:srgbClr val="B34376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buSzPct val="100000"/>
            </a:pPr>
            <a:r>
              <a:rPr lang="es-AR" altLang="es-AR" sz="2800" b="1" dirty="0">
                <a:solidFill>
                  <a:srgbClr val="B3437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Olga Nirenberg y Andrés Peregalli</a:t>
            </a:r>
          </a:p>
          <a:p>
            <a:pPr algn="ctr" eaLnBrk="1" hangingPunct="1">
              <a:buSzPct val="100000"/>
            </a:pPr>
            <a:r>
              <a:rPr lang="es-AR" altLang="es-AR" sz="2800" b="1" dirty="0">
                <a:solidFill>
                  <a:srgbClr val="B3437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Quito, Noviembre 2019</a:t>
            </a:r>
            <a:endParaRPr lang="es-ES" altLang="es-AR" sz="2800" b="1" dirty="0">
              <a:solidFill>
                <a:srgbClr val="B34376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58538371-428F-45E0-B73A-1831C614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3" y="228645"/>
            <a:ext cx="330805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Text Box 2">
            <a:extLst>
              <a:ext uri="{FF2B5EF4-FFF2-40B4-BE49-F238E27FC236}">
                <a16:creationId xmlns:a16="http://schemas.microsoft.com/office/drawing/2014/main" id="{4C7E6379-E0AA-4A22-B8AB-5C99B31C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AR" altLang="es-AR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5357A3D6-B848-4B43-B6F9-F75FF2028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6264" y="148818"/>
            <a:ext cx="8735736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SzPct val="100000"/>
            </a:pPr>
            <a:r>
              <a:rPr lang="es-ES" altLang="es-AR" sz="3000" b="1" dirty="0">
                <a:solidFill>
                  <a:srgbClr val="009A75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¿QUÉ SON LOS GRUPOS PROMOTORES?</a:t>
            </a: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FA804C8F-F510-469C-923C-659517F00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945" y="1129865"/>
            <a:ext cx="87852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514350" indent="-5143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90000"/>
              </a:lnSpc>
              <a:spcBef>
                <a:spcPts val="650"/>
              </a:spcBef>
              <a:buClr>
                <a:srgbClr val="00B050"/>
              </a:buClr>
              <a:buSzPct val="100000"/>
            </a:pPr>
            <a:endParaRPr lang="es-ES" altLang="es-AR" sz="300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1412CBF6-4D46-418A-83AA-F5DFB0654CA0}"/>
              </a:ext>
            </a:extLst>
          </p:cNvPr>
          <p:cNvSpPr/>
          <p:nvPr/>
        </p:nvSpPr>
        <p:spPr>
          <a:xfrm>
            <a:off x="5125673" y="1083855"/>
            <a:ext cx="682863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s-ES" sz="2400" b="1" dirty="0">
                <a:solidFill>
                  <a:srgbClr val="009A75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SON ACTORES ESTRATÉGICOS EN CADA ESCUELA</a:t>
            </a:r>
          </a:p>
          <a:p>
            <a:pPr algn="ctr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endParaRPr lang="es-ES" sz="2400" b="1" kern="0" dirty="0">
              <a:solidFill>
                <a:srgbClr val="007434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spcBef>
                <a:spcPts val="800"/>
              </a:spcBef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integran 3 a 10 miembros s/ perfiles.</a:t>
            </a:r>
          </a:p>
          <a:p>
            <a:pPr marL="457200" indent="-457200" algn="ctr">
              <a:spcBef>
                <a:spcPts val="800"/>
              </a:spcBef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capacitan en el método.</a:t>
            </a:r>
          </a:p>
          <a:p>
            <a:pPr marL="457200" indent="-457200" algn="ctr">
              <a:spcBef>
                <a:spcPts val="800"/>
              </a:spcBef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Apoyan al equipo directivo para motorizar la autoevaluación.</a:t>
            </a:r>
          </a:p>
          <a:p>
            <a:pPr marL="457200" indent="-457200" algn="ctr">
              <a:spcBef>
                <a:spcPts val="800"/>
              </a:spcBef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AR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Convocan, sensibilizan, capacitan y asisten al resto del plantel s/el IACE, sus ejercicios, instrumentos y procedimientos de aplicación.</a:t>
            </a:r>
          </a:p>
          <a:p>
            <a:pPr marL="457200" indent="-457200" algn="ctr">
              <a:spcBef>
                <a:spcPts val="800"/>
              </a:spcBef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Registran y sistematizan. </a:t>
            </a:r>
          </a:p>
        </p:txBody>
      </p:sp>
      <p:pic>
        <p:nvPicPr>
          <p:cNvPr id="14343" name="Imagen 1">
            <a:extLst>
              <a:ext uri="{FF2B5EF4-FFF2-40B4-BE49-F238E27FC236}">
                <a16:creationId xmlns:a16="http://schemas.microsoft.com/office/drawing/2014/main" id="{A22FCBDE-EBF0-4744-ABEE-DC954D80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1" y="1459685"/>
            <a:ext cx="4236440" cy="430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872B669B-402E-4E17-9796-574A8D03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044" y="260350"/>
            <a:ext cx="62199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es-ES" altLang="es-AR" sz="3400" b="1" dirty="0">
                <a:solidFill>
                  <a:srgbClr val="B3437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OTRAS ACCIONES IACE</a:t>
            </a:r>
          </a:p>
          <a:p>
            <a:pPr eaLnBrk="1" hangingPunct="1">
              <a:buSzPct val="100000"/>
            </a:pPr>
            <a:endParaRPr lang="es-ES" altLang="es-AR" sz="3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SzPct val="100000"/>
            </a:pPr>
            <a:endParaRPr lang="es-ES" altLang="es-AR" sz="3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40" name="8 Marcador de contenido">
            <a:extLst>
              <a:ext uri="{FF2B5EF4-FFF2-40B4-BE49-F238E27FC236}">
                <a16:creationId xmlns:a16="http://schemas.microsoft.com/office/drawing/2014/main" id="{302592D8-F68A-498F-8761-94256082E4E2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4093828" y="1031846"/>
            <a:ext cx="7935985" cy="533560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S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Presentación en </a:t>
            </a:r>
            <a:r>
              <a:rPr lang="es-ES" altLang="es-AR" sz="2400" b="1" dirty="0">
                <a:solidFill>
                  <a:srgbClr val="B3437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FERIA DEL LIBRO</a:t>
            </a:r>
            <a:r>
              <a:rPr lang="es-ES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0" indent="0" algn="ctr">
              <a:buNone/>
              <a:defRPr/>
            </a:pPr>
            <a:r>
              <a:rPr lang="es-AR" altLang="es-AR" sz="2400" b="1" dirty="0">
                <a:solidFill>
                  <a:srgbClr val="B3437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CONCURSOS DE PLANES DE ACCIÓN</a:t>
            </a: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Comité evaluador; premios a las escuelas con mejores puntajes.</a:t>
            </a:r>
          </a:p>
          <a:p>
            <a:pPr marL="0" indent="0" algn="ctr">
              <a:buNone/>
              <a:defRPr/>
            </a:pPr>
            <a:r>
              <a:rPr lang="es-ES" altLang="es-AR" sz="2400" b="1" dirty="0">
                <a:solidFill>
                  <a:srgbClr val="B3437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JORNADAS PROVINCIALES</a:t>
            </a: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1 = s/método IACE,  2 = s/ planificación / programación &amp; evaluación / monitoreo;  3 = s/sistematización &amp; socialización de las experiencias.</a:t>
            </a:r>
            <a:endParaRPr lang="es-ES" altLang="es-AR" sz="2400" b="1" dirty="0">
              <a:solidFill>
                <a:srgbClr val="B34376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  <a:defRPr/>
            </a:pPr>
            <a:r>
              <a:rPr lang="es-AR" altLang="es-AR" sz="2400" b="1" dirty="0">
                <a:solidFill>
                  <a:srgbClr val="B3437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ENCUENTROS INTERPROVINCIALES </a:t>
            </a: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p/intercambio de experiencias, con directivos, docentes, ministros y otros funcionarios provinciales.</a:t>
            </a:r>
          </a:p>
          <a:p>
            <a:pPr marL="0" indent="0" algn="ctr">
              <a:buNone/>
              <a:defRPr/>
            </a:pPr>
            <a:r>
              <a:rPr lang="es-ES" altLang="es-AR" sz="2400" b="1" dirty="0">
                <a:solidFill>
                  <a:srgbClr val="B3437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CENTRO DE DOCUMENTACIÓN</a:t>
            </a:r>
            <a:r>
              <a:rPr lang="es-ES" altLang="es-AR" sz="2400" b="1" dirty="0">
                <a:solidFill>
                  <a:srgbClr val="B3437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virtual, s/temas de evaluación institucional y calidad educativa.</a:t>
            </a:r>
          </a:p>
          <a:p>
            <a:pPr marL="0" indent="0" algn="ctr">
              <a:buNone/>
              <a:defRPr/>
            </a:pPr>
            <a:r>
              <a:rPr lang="es-ES" altLang="es-AR" sz="2400" b="1" dirty="0">
                <a:solidFill>
                  <a:srgbClr val="B3437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ESTUDIO DE EFECT</a:t>
            </a:r>
            <a:r>
              <a:rPr lang="es-ES" altLang="es-AR" sz="2400" dirty="0">
                <a:solidFill>
                  <a:srgbClr val="B3437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</a:t>
            </a:r>
            <a:r>
              <a:rPr lang="es-ES" altLang="es-AR" sz="2400" b="1" dirty="0">
                <a:solidFill>
                  <a:srgbClr val="B3437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 </a:t>
            </a:r>
            <a:r>
              <a:rPr lang="es-ES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 finalizar la década.</a:t>
            </a:r>
          </a:p>
          <a:p>
            <a:pPr marL="0" indent="0" algn="ctr">
              <a:defRPr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363AE3BB-AF9A-432F-ADBB-A5CDFE12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29"/>
            <a:ext cx="354854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346BE1C-20A1-43F2-B503-397735397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04" y="1971413"/>
            <a:ext cx="3573710" cy="35569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3 Imagen" descr="1. Caratula.jpg">
            <a:extLst>
              <a:ext uri="{FF2B5EF4-FFF2-40B4-BE49-F238E27FC236}">
                <a16:creationId xmlns:a16="http://schemas.microsoft.com/office/drawing/2014/main" id="{391A794D-F46A-483B-A88A-8962B0C90C7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304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1 Título">
            <a:extLst>
              <a:ext uri="{FF2B5EF4-FFF2-40B4-BE49-F238E27FC236}">
                <a16:creationId xmlns:a16="http://schemas.microsoft.com/office/drawing/2014/main" id="{AF33592E-2438-4AD1-B459-BD0004E6C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3163" y="4622334"/>
            <a:ext cx="5690720" cy="1195868"/>
          </a:xfrm>
        </p:spPr>
        <p:txBody>
          <a:bodyPr vert="horz" lIns="0" tIns="0" rIns="0" bIns="0" rtlCol="0" anchor="t">
            <a:normAutofit/>
          </a:bodyPr>
          <a:lstStyle/>
          <a:p>
            <a:pPr algn="l">
              <a:defRPr/>
            </a:pPr>
            <a:r>
              <a:rPr lang="es-ES_tradnl" altLang="es-AR" sz="3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RESULTADOS –  </a:t>
            </a:r>
            <a:br>
              <a:rPr lang="es-ES_tradnl" altLang="es-AR" sz="3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s-ES_tradnl" altLang="es-AR" sz="3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Estudio de efectos</a:t>
            </a:r>
            <a:endParaRPr lang="es-ES" altLang="es-AR" sz="36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24" name="Imagen 3" descr=" ">
            <a:extLst>
              <a:ext uri="{FF2B5EF4-FFF2-40B4-BE49-F238E27FC236}">
                <a16:creationId xmlns:a16="http://schemas.microsoft.com/office/drawing/2014/main" id="{B4CFD174-3CF6-4699-B039-78513748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56" y="1511329"/>
            <a:ext cx="48307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196322DD-21C8-42F0-88C8-EA7F3255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1628"/>
            <a:ext cx="403510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47" name="Text Box 1">
            <a:extLst>
              <a:ext uri="{FF2B5EF4-FFF2-40B4-BE49-F238E27FC236}">
                <a16:creationId xmlns:a16="http://schemas.microsoft.com/office/drawing/2014/main" id="{488B091F-C13B-4DB7-9C47-78B46343E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648" y="193239"/>
            <a:ext cx="5006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es-ES" altLang="es-AR" sz="3200" b="1" dirty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ESTUDIO DE EFECTOS  </a:t>
            </a:r>
          </a:p>
          <a:p>
            <a:pPr eaLnBrk="1" hangingPunct="1">
              <a:buSzPct val="100000"/>
            </a:pPr>
            <a:endParaRPr lang="es-ES" altLang="es-AR" sz="3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SzPct val="100000"/>
            </a:pPr>
            <a:endParaRPr lang="es-ES" altLang="es-AR" sz="3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364" name="8 Marcador de contenido">
            <a:extLst>
              <a:ext uri="{FF2B5EF4-FFF2-40B4-BE49-F238E27FC236}">
                <a16:creationId xmlns:a16="http://schemas.microsoft.com/office/drawing/2014/main" id="{E10B531C-F886-421E-B4D0-CBAC107B60FE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5591175" y="1412875"/>
            <a:ext cx="5557794" cy="467995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realizó al final de la década.</a:t>
            </a:r>
          </a:p>
          <a:p>
            <a:pPr marL="0" indent="0" algn="ctr">
              <a:buNone/>
              <a:defRPr/>
            </a:pPr>
            <a:r>
              <a:rPr lang="es-AR" altLang="es-AR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PRÓPOSITO</a:t>
            </a:r>
            <a:r>
              <a:rPr lang="es-AR" altLang="es-AR" sz="2400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0" indent="0" algn="ctr">
              <a:buNone/>
              <a:defRPr/>
            </a:pP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Conocer cambios / mejoras en indicadores seleccionados de la calidad educativa de las escuelas (de nivel inicial y secundarias) que aplicaron el método IACE. </a:t>
            </a:r>
          </a:p>
          <a:p>
            <a:pPr marL="0" indent="0" algn="ctr">
              <a:buNone/>
              <a:defRPr/>
            </a:pPr>
            <a:endParaRPr lang="es-AR" altLang="es-AR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  <a:defRPr/>
            </a:pPr>
            <a:r>
              <a:rPr lang="es-AR" altLang="es-AR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ENFOQUE</a:t>
            </a:r>
            <a:r>
              <a:rPr lang="es-AR" altLang="es-AR" sz="2400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AR" altLang="es-AR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METODOLÓGICO</a:t>
            </a:r>
            <a:r>
              <a:rPr lang="es-AR" altLang="es-AR" sz="2400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Triangulación de técnicas </a:t>
            </a:r>
            <a:r>
              <a:rPr lang="es-AR" altLang="es-AR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cuanti</a:t>
            </a: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cualitativas. </a:t>
            </a:r>
            <a:endParaRPr lang="es-ES" altLang="es-AR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defRPr/>
            </a:pPr>
            <a:endParaRPr lang="es-ES" altLang="es-AR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49" name="Imagen 2">
            <a:extLst>
              <a:ext uri="{FF2B5EF4-FFF2-40B4-BE49-F238E27FC236}">
                <a16:creationId xmlns:a16="http://schemas.microsoft.com/office/drawing/2014/main" id="{307D9BA7-8E96-4244-A00D-5C324ADC9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1" y="1538070"/>
            <a:ext cx="418162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56CE78D7-0AF0-42ED-9F6F-7ADFF9E4E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7" y="293907"/>
            <a:ext cx="3928844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1" name="Text Box 1">
            <a:extLst>
              <a:ext uri="{FF2B5EF4-FFF2-40B4-BE49-F238E27FC236}">
                <a16:creationId xmlns:a16="http://schemas.microsoft.com/office/drawing/2014/main" id="{44E4E9AB-B6DC-455C-879A-E9585905F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939" y="360727"/>
            <a:ext cx="7491369" cy="52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es-ES" altLang="es-AR" sz="3200" b="1" dirty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TRIANGULACIÓN DE TÉCNICAS</a:t>
            </a:r>
          </a:p>
          <a:p>
            <a:pPr eaLnBrk="1" hangingPunct="1">
              <a:buSzPct val="100000"/>
            </a:pPr>
            <a:endParaRPr lang="es-ES" altLang="es-AR" sz="3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SzPct val="100000"/>
            </a:pPr>
            <a:endParaRPr lang="es-ES" altLang="es-AR" sz="3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2772" name="4 Imagen" descr="dato cuanti.jpg">
            <a:extLst>
              <a:ext uri="{FF2B5EF4-FFF2-40B4-BE49-F238E27FC236}">
                <a16:creationId xmlns:a16="http://schemas.microsoft.com/office/drawing/2014/main" id="{B9C1F59B-DDB1-433D-8B57-D63449DCE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0" y="1624714"/>
            <a:ext cx="272921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8 Marcador de contenido">
            <a:extLst>
              <a:ext uri="{FF2B5EF4-FFF2-40B4-BE49-F238E27FC236}">
                <a16:creationId xmlns:a16="http://schemas.microsoft.com/office/drawing/2014/main" id="{E1B492BD-06AF-4AB6-B90D-5A74F689D832}"/>
              </a:ext>
            </a:extLst>
          </p:cNvPr>
          <p:cNvSpPr txBox="1">
            <a:spLocks/>
          </p:cNvSpPr>
          <p:nvPr/>
        </p:nvSpPr>
        <p:spPr bwMode="auto">
          <a:xfrm>
            <a:off x="3816990" y="1484314"/>
            <a:ext cx="7457813" cy="1846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s-ES" sz="2800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CUANTITATIVAS</a:t>
            </a:r>
            <a:r>
              <a:rPr lang="es-ES" sz="2000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s-ES" sz="2000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s-ES" sz="2200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istematización de registros regulares </a:t>
            </a:r>
            <a:r>
              <a:rPr lang="es-ES" sz="22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repitencia, abandono, llegadas tarde, ausentismo docente y </a:t>
            </a:r>
            <a:r>
              <a:rPr lang="es-ES" sz="2000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aplicación de cuestionarios autoadministrables</a:t>
            </a:r>
            <a:r>
              <a:rPr lang="es-ES" sz="22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s-ES" sz="3200" b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8 Marcador de contenido">
            <a:extLst>
              <a:ext uri="{FF2B5EF4-FFF2-40B4-BE49-F238E27FC236}">
                <a16:creationId xmlns:a16="http://schemas.microsoft.com/office/drawing/2014/main" id="{06C3E18B-4512-4F73-A566-AEDF35BC2948}"/>
              </a:ext>
            </a:extLst>
          </p:cNvPr>
          <p:cNvSpPr txBox="1">
            <a:spLocks/>
          </p:cNvSpPr>
          <p:nvPr/>
        </p:nvSpPr>
        <p:spPr bwMode="auto">
          <a:xfrm>
            <a:off x="696709" y="4040669"/>
            <a:ext cx="6341653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s-ES" sz="2800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CUALITATIVAS </a:t>
            </a:r>
          </a:p>
          <a:p>
            <a:pPr algn="ctr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s-ES" sz="2200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Talleres </a:t>
            </a:r>
            <a:r>
              <a:rPr lang="es-ES" sz="22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 los distintos actores y</a:t>
            </a:r>
            <a:r>
              <a:rPr lang="es-ES" sz="2200" b="1" kern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200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entrevistas</a:t>
            </a:r>
            <a:r>
              <a:rPr lang="es-ES" sz="2000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2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autoridades y funcionarios, para recoger sus opiniones y percepciones s/los mismos indicadores</a:t>
            </a:r>
            <a:endParaRPr lang="es-ES" sz="3200" b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2775" name="Imagen 1">
            <a:extLst>
              <a:ext uri="{FF2B5EF4-FFF2-40B4-BE49-F238E27FC236}">
                <a16:creationId xmlns:a16="http://schemas.microsoft.com/office/drawing/2014/main" id="{1493626F-8A6C-47F6-BA99-DD9FED079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51" y="3716324"/>
            <a:ext cx="3531764" cy="252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0AE118EE-E929-4AEB-9ACB-5910AD7BD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" y="373107"/>
            <a:ext cx="390927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5" name="Text Box 1">
            <a:extLst>
              <a:ext uri="{FF2B5EF4-FFF2-40B4-BE49-F238E27FC236}">
                <a16:creationId xmlns:a16="http://schemas.microsoft.com/office/drawing/2014/main" id="{89C6F011-74A2-4A52-9A4A-F1AA6C78C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724" y="353372"/>
            <a:ext cx="480585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es-ES" altLang="es-AR" sz="3200" b="1" dirty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 INVOLUCRARON…</a:t>
            </a:r>
            <a:endParaRPr lang="es-ES" altLang="es-AR" sz="3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3796" name="6 Imagen" descr="escuela jardin.jpg">
            <a:extLst>
              <a:ext uri="{FF2B5EF4-FFF2-40B4-BE49-F238E27FC236}">
                <a16:creationId xmlns:a16="http://schemas.microsoft.com/office/drawing/2014/main" id="{03D353B3-C41A-4F8E-A37F-E8A1E8B4A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2" y="1565728"/>
            <a:ext cx="2191317" cy="196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8 Marcador de contenido">
            <a:extLst>
              <a:ext uri="{FF2B5EF4-FFF2-40B4-BE49-F238E27FC236}">
                <a16:creationId xmlns:a16="http://schemas.microsoft.com/office/drawing/2014/main" id="{F2031CE2-71FD-4F48-BEE2-09900F9005B8}"/>
              </a:ext>
            </a:extLst>
          </p:cNvPr>
          <p:cNvSpPr txBox="1">
            <a:spLocks/>
          </p:cNvSpPr>
          <p:nvPr/>
        </p:nvSpPr>
        <p:spPr bwMode="auto">
          <a:xfrm>
            <a:off x="2953625" y="1887524"/>
            <a:ext cx="4328019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s-E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125 ESCUELAS (nivel inicial y secundarias) de 3 provincias</a:t>
            </a:r>
          </a:p>
          <a:p>
            <a:pPr algn="ctr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endParaRPr lang="es-ES" sz="3200" b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8 Marcador de contenido">
            <a:extLst>
              <a:ext uri="{FF2B5EF4-FFF2-40B4-BE49-F238E27FC236}">
                <a16:creationId xmlns:a16="http://schemas.microsoft.com/office/drawing/2014/main" id="{D8817A94-C96B-4FA6-84D0-3BE0584301E1}"/>
              </a:ext>
            </a:extLst>
          </p:cNvPr>
          <p:cNvSpPr txBox="1">
            <a:spLocks/>
          </p:cNvSpPr>
          <p:nvPr/>
        </p:nvSpPr>
        <p:spPr bwMode="auto">
          <a:xfrm>
            <a:off x="5795935" y="3452785"/>
            <a:ext cx="3203575" cy="57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s-E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5.136 DOCENTES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endParaRPr lang="es-ES" sz="3200" b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8 Marcador de contenido">
            <a:extLst>
              <a:ext uri="{FF2B5EF4-FFF2-40B4-BE49-F238E27FC236}">
                <a16:creationId xmlns:a16="http://schemas.microsoft.com/office/drawing/2014/main" id="{8CDB0A19-18B1-4ABC-9E19-6CA6475A73F3}"/>
              </a:ext>
            </a:extLst>
          </p:cNvPr>
          <p:cNvSpPr txBox="1">
            <a:spLocks/>
          </p:cNvSpPr>
          <p:nvPr/>
        </p:nvSpPr>
        <p:spPr bwMode="auto">
          <a:xfrm>
            <a:off x="4951968" y="4944364"/>
            <a:ext cx="2619375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s-ES" sz="20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37.438 NNAA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endParaRPr lang="es-ES" sz="3200" b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800" name="8 Imagen" descr="Estudiante.jpg">
            <a:extLst>
              <a:ext uri="{FF2B5EF4-FFF2-40B4-BE49-F238E27FC236}">
                <a16:creationId xmlns:a16="http://schemas.microsoft.com/office/drawing/2014/main" id="{B2B4D10A-102D-45D4-B810-1F827013B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12" y="4185495"/>
            <a:ext cx="2226564" cy="197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9 Imagen" descr="docente.jpg">
            <a:extLst>
              <a:ext uri="{FF2B5EF4-FFF2-40B4-BE49-F238E27FC236}">
                <a16:creationId xmlns:a16="http://schemas.microsoft.com/office/drawing/2014/main" id="{4A9E3245-0018-4B4C-A477-A49F3C2B9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312" y="2475597"/>
            <a:ext cx="21590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476FD25E-7433-4677-B257-C10D953F4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" y="256025"/>
            <a:ext cx="3515744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19" name="2 Rectángulo">
            <a:extLst>
              <a:ext uri="{FF2B5EF4-FFF2-40B4-BE49-F238E27FC236}">
                <a16:creationId xmlns:a16="http://schemas.microsoft.com/office/drawing/2014/main" id="{3DFA95B6-BD81-4571-A577-D4F0C16A8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591" y="239248"/>
            <a:ext cx="5329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es-ES" altLang="es-AR" sz="3200" b="1" dirty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QUÉ SE INDAGÓ?</a:t>
            </a:r>
          </a:p>
        </p:txBody>
      </p:sp>
      <p:sp>
        <p:nvSpPr>
          <p:cNvPr id="5" name="8 Marcador de contenido">
            <a:extLst>
              <a:ext uri="{FF2B5EF4-FFF2-40B4-BE49-F238E27FC236}">
                <a16:creationId xmlns:a16="http://schemas.microsoft.com/office/drawing/2014/main" id="{88467D77-5146-4DD0-8A7A-A3C0FF2DEB28}"/>
              </a:ext>
            </a:extLst>
          </p:cNvPr>
          <p:cNvSpPr txBox="1">
            <a:spLocks/>
          </p:cNvSpPr>
          <p:nvPr/>
        </p:nvSpPr>
        <p:spPr bwMode="auto">
          <a:xfrm>
            <a:off x="4731391" y="3733100"/>
            <a:ext cx="6677637" cy="272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s-ES" sz="2200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INDICADORES TRAZADORES </a:t>
            </a:r>
          </a:p>
          <a:p>
            <a:pPr algn="ctr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s-ES" sz="22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Seleccionados de las 3 DIMENSIONES DE LA CALIDAD EDUCATIVA, </a:t>
            </a:r>
          </a:p>
          <a:p>
            <a:pPr algn="ctr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s-ES" sz="22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otros sobre INSTITUCIONALIZACIÓN y SUSTENTABILIDAD de los procesos autoevaluativos en las escuelas. </a:t>
            </a:r>
          </a:p>
        </p:txBody>
      </p:sp>
      <p:pic>
        <p:nvPicPr>
          <p:cNvPr id="34821" name="Imagen 1">
            <a:extLst>
              <a:ext uri="{FF2B5EF4-FFF2-40B4-BE49-F238E27FC236}">
                <a16:creationId xmlns:a16="http://schemas.microsoft.com/office/drawing/2014/main" id="{9A7B65E4-0551-4525-8DFC-D710FBF34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2" y="1845579"/>
            <a:ext cx="4068661" cy="404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Imagen 1">
            <a:extLst>
              <a:ext uri="{FF2B5EF4-FFF2-40B4-BE49-F238E27FC236}">
                <a16:creationId xmlns:a16="http://schemas.microsoft.com/office/drawing/2014/main" id="{53CECDD1-6664-4B18-AB8A-02ECBDC2A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04" y="1048625"/>
            <a:ext cx="3330429" cy="243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id="{EFD29DF5-A687-451F-85A0-DC5D0953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4" y="320923"/>
            <a:ext cx="365835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3" name="Text Box 2">
            <a:extLst>
              <a:ext uri="{FF2B5EF4-FFF2-40B4-BE49-F238E27FC236}">
                <a16:creationId xmlns:a16="http://schemas.microsoft.com/office/drawing/2014/main" id="{D6ADF1B8-B38F-4B24-B47A-879F796AE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AR" altLang="es-AR"/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8CC3674C-00AB-4F08-A711-E9E9D1B70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051" y="243574"/>
            <a:ext cx="7751426" cy="72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  <a:defRPr/>
            </a:pPr>
            <a:endParaRPr lang="es-ES" altLang="es-AR" sz="24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buSzPct val="100000"/>
              <a:defRPr/>
            </a:pPr>
            <a:r>
              <a:rPr lang="es-ES" altLang="es-AR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INDICADORES TRAZADORES – 1 </a:t>
            </a:r>
          </a:p>
          <a:p>
            <a:pPr algn="ctr" eaLnBrk="1" hangingPunct="1">
              <a:buSzPct val="100000"/>
              <a:defRPr/>
            </a:pPr>
            <a:endParaRPr lang="es-ES" altLang="es-AR" sz="28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653" name="8 Marcador de contenido">
            <a:extLst>
              <a:ext uri="{FF2B5EF4-FFF2-40B4-BE49-F238E27FC236}">
                <a16:creationId xmlns:a16="http://schemas.microsoft.com/office/drawing/2014/main" id="{B22919CE-6ABF-4A02-A594-A13781FD1DE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2569" y="1291366"/>
            <a:ext cx="6014906" cy="4824412"/>
          </a:xfrm>
        </p:spPr>
        <p:txBody>
          <a:bodyPr/>
          <a:lstStyle/>
          <a:p>
            <a:pPr marL="0" indent="0" algn="ctr">
              <a:buNone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AR" altLang="es-AR" sz="2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DIMENSIÓN 1. RESULTADOS Y TRAYECTORIAS EDUCATIVAS</a:t>
            </a:r>
          </a:p>
          <a:p>
            <a:pPr marL="0" indent="0">
              <a:buNone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Secundarias: </a:t>
            </a:r>
          </a:p>
          <a:p>
            <a:pPr marL="709613" lvl="1" indent="-34290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AR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Repitencia </a:t>
            </a:r>
          </a:p>
          <a:p>
            <a:pPr marL="709613" lvl="1" indent="-34290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AR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Abandono </a:t>
            </a:r>
          </a:p>
          <a:p>
            <a:pPr marL="709613" lvl="1" indent="-34290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AR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Ausentismo docente</a:t>
            </a:r>
          </a:p>
          <a:p>
            <a:pPr marL="709613" lvl="1" indent="-34290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AR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Cumplimiento de tareas escolares</a:t>
            </a:r>
          </a:p>
          <a:p>
            <a:pPr marL="0" indent="-33337"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endParaRPr lang="es-AR" altLang="es-AR" sz="2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AR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Jardines:</a:t>
            </a:r>
          </a:p>
          <a:p>
            <a:pPr marL="709613" lvl="1" indent="-34290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Ausentismo niños</a:t>
            </a:r>
            <a:r>
              <a:rPr lang="es-AR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/as</a:t>
            </a:r>
            <a:endParaRPr lang="es-ES" altLang="es-AR" sz="2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09613" lvl="1" indent="-34290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Llegadas tarde niños</a:t>
            </a:r>
            <a:r>
              <a:rPr lang="es-AR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/as</a:t>
            </a:r>
            <a:endParaRPr lang="es-ES" altLang="es-AR" sz="2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09613" lvl="1" indent="-34290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Cumplimiento de consignas</a:t>
            </a:r>
          </a:p>
          <a:p>
            <a:pPr marL="709613" lvl="1" indent="-34290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Ausentismo docente</a:t>
            </a:r>
          </a:p>
          <a:p>
            <a:pPr marL="309563" algn="ctr">
              <a:spcBef>
                <a:spcPts val="0"/>
              </a:spcBef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endParaRPr lang="es-ES" altLang="es-AR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5846" name="6 Imagen" descr="estudiante 5.gif">
            <a:extLst>
              <a:ext uri="{FF2B5EF4-FFF2-40B4-BE49-F238E27FC236}">
                <a16:creationId xmlns:a16="http://schemas.microsoft.com/office/drawing/2014/main" id="{985EC800-5AA1-4FE4-AED0-6F9A4CEA8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60" y="1853968"/>
            <a:ext cx="3812242" cy="395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3418D52C-F13B-443A-A940-458C5D772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9" y="225222"/>
            <a:ext cx="33591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6D870A3C-002D-42C4-8B6D-7976DE6EC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87313"/>
            <a:ext cx="5867400" cy="86360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366713" lvl="1" algn="ctr">
              <a:spcBef>
                <a:spcPts val="700"/>
              </a:spcBef>
              <a:buClr>
                <a:srgbClr val="000000"/>
              </a:buClr>
              <a:buSzPct val="100000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endParaRPr lang="es-ES" altLang="es-AR" sz="2800" b="1" kern="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8 Marcador de contenido">
            <a:extLst>
              <a:ext uri="{FF2B5EF4-FFF2-40B4-BE49-F238E27FC236}">
                <a16:creationId xmlns:a16="http://schemas.microsoft.com/office/drawing/2014/main" id="{E4289888-252B-4E09-BBCA-3894648DE258}"/>
              </a:ext>
            </a:extLst>
          </p:cNvPr>
          <p:cNvSpPr txBox="1">
            <a:spLocks/>
          </p:cNvSpPr>
          <p:nvPr/>
        </p:nvSpPr>
        <p:spPr bwMode="auto">
          <a:xfrm>
            <a:off x="5410899" y="1439892"/>
            <a:ext cx="6316909" cy="4793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indent="-376237" algn="ctr">
              <a:spcBef>
                <a:spcPts val="700"/>
              </a:spcBef>
              <a:buClr>
                <a:srgbClr val="000000"/>
              </a:buClr>
              <a:buSzPct val="100000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altLang="es-AR" sz="2200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DIMENSIÓN 2. GESTIÓN PEDAGÓGICA </a:t>
            </a:r>
          </a:p>
          <a:p>
            <a:pPr indent="-376237">
              <a:spcBef>
                <a:spcPts val="700"/>
              </a:spcBef>
              <a:buClr>
                <a:srgbClr val="000000"/>
              </a:buClr>
              <a:buSzPct val="100000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endParaRPr lang="es-ES" altLang="es-AR" sz="2400" b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-376237">
              <a:spcBef>
                <a:spcPts val="700"/>
              </a:spcBef>
              <a:buClr>
                <a:srgbClr val="000000"/>
              </a:buClr>
              <a:buSzPct val="100000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altLang="es-AR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Secundarias: </a:t>
            </a:r>
          </a:p>
          <a:p>
            <a:pPr marL="709613" lvl="1" indent="-342900" algn="ctr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altLang="es-AR" sz="22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Modalidades pedagógicas </a:t>
            </a:r>
          </a:p>
          <a:p>
            <a:pPr marL="709613" lvl="1" indent="-342900" algn="ctr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altLang="es-AR" sz="22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Apoyo a estudiantes para evitar fracaso escolar</a:t>
            </a:r>
          </a:p>
          <a:p>
            <a:pPr indent="-376237">
              <a:spcBef>
                <a:spcPts val="700"/>
              </a:spcBef>
              <a:buClr>
                <a:srgbClr val="000000"/>
              </a:buClr>
              <a:buSzPct val="100000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endParaRPr lang="es-ES" altLang="es-AR" sz="2400" b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-376237">
              <a:spcBef>
                <a:spcPts val="700"/>
              </a:spcBef>
              <a:buClr>
                <a:srgbClr val="000000"/>
              </a:buClr>
              <a:buSzPct val="100000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altLang="es-AR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Jardines: </a:t>
            </a:r>
          </a:p>
          <a:p>
            <a:pPr marL="709613" lvl="1" indent="-342900" algn="ctr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altLang="es-AR" sz="22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Inclusión de contenidos de lengua y matemática</a:t>
            </a:r>
          </a:p>
          <a:p>
            <a:pPr marL="709613" lvl="1" indent="-342900" algn="ctr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altLang="es-AR" sz="22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Centralidad del juego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endParaRPr lang="es-ES" sz="2000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7893" name="5 Imagen" descr="aula con manos levantadas.jpg">
            <a:extLst>
              <a:ext uri="{FF2B5EF4-FFF2-40B4-BE49-F238E27FC236}">
                <a16:creationId xmlns:a16="http://schemas.microsoft.com/office/drawing/2014/main" id="{F1CF5E9B-A7DA-4E6C-8599-9BAE94759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6" y="1345763"/>
            <a:ext cx="353176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Imagen 1">
            <a:extLst>
              <a:ext uri="{FF2B5EF4-FFF2-40B4-BE49-F238E27FC236}">
                <a16:creationId xmlns:a16="http://schemas.microsoft.com/office/drawing/2014/main" id="{D37B0269-5752-43F3-BF51-4E38710AA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30" y="3825394"/>
            <a:ext cx="3414319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8266A77C-3E85-4ED6-ADB7-F5A69E8D5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662" y="218405"/>
            <a:ext cx="7726261" cy="69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  <a:defRPr/>
            </a:pPr>
            <a:endParaRPr lang="es-ES" altLang="es-AR" sz="24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buSzPct val="100000"/>
              <a:defRPr/>
            </a:pPr>
            <a:r>
              <a:rPr lang="es-ES" altLang="es-AR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INDICADORES TRAZADORES – 2 </a:t>
            </a:r>
          </a:p>
          <a:p>
            <a:pPr algn="ctr" eaLnBrk="1" hangingPunct="1">
              <a:buSzPct val="100000"/>
              <a:defRPr/>
            </a:pPr>
            <a:endParaRPr lang="es-ES" altLang="es-AR" sz="28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>
            <a:extLst>
              <a:ext uri="{FF2B5EF4-FFF2-40B4-BE49-F238E27FC236}">
                <a16:creationId xmlns:a16="http://schemas.microsoft.com/office/drawing/2014/main" id="{ED35B3B0-AD2A-4B10-A626-069E95BE2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0" y="409139"/>
            <a:ext cx="33591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1970C0B6-A419-4015-8E4B-BA807354C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15" y="333377"/>
            <a:ext cx="7617203" cy="681692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es-ES" altLang="es-AR" sz="3200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INDICADORES TRAZADORES – 3 </a:t>
            </a:r>
            <a:endParaRPr lang="es-ES" altLang="es-AR" sz="32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8 Marcador de contenido">
            <a:extLst>
              <a:ext uri="{FF2B5EF4-FFF2-40B4-BE49-F238E27FC236}">
                <a16:creationId xmlns:a16="http://schemas.microsoft.com/office/drawing/2014/main" id="{68AD69F0-B3D1-40E0-9CE2-4B347735232E}"/>
              </a:ext>
            </a:extLst>
          </p:cNvPr>
          <p:cNvSpPr txBox="1">
            <a:spLocks/>
          </p:cNvSpPr>
          <p:nvPr/>
        </p:nvSpPr>
        <p:spPr bwMode="auto">
          <a:xfrm>
            <a:off x="5243119" y="1456566"/>
            <a:ext cx="6602136" cy="4843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66713" lvl="1" algn="ctr">
              <a:spcBef>
                <a:spcPts val="700"/>
              </a:spcBef>
              <a:buClr>
                <a:srgbClr val="000000"/>
              </a:buClr>
              <a:buSzPct val="100000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altLang="es-AR" sz="2200" b="1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DIMENSIÓN 3. GESTIÓN Y DESEMPEÑO INSTITUCIONAL</a:t>
            </a:r>
            <a:endParaRPr lang="es-ES" altLang="es-AR" sz="22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66713" lvl="1" algn="ctr">
              <a:spcBef>
                <a:spcPts val="700"/>
              </a:spcBef>
              <a:buClr>
                <a:srgbClr val="000000"/>
              </a:buClr>
              <a:buSzPct val="100000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endParaRPr lang="es-ES" altLang="es-AR" sz="2400" b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09613" lvl="1" indent="-342900" algn="ctr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altLang="es-AR" sz="22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Estilo de la conducción (más o menos consultivo, más o menos democrático)</a:t>
            </a:r>
          </a:p>
          <a:p>
            <a:pPr marL="366713" lvl="1" algn="ctr">
              <a:buClr>
                <a:schemeClr val="accent1">
                  <a:lumMod val="75000"/>
                </a:schemeClr>
              </a:buClr>
              <a:buSzPct val="100000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endParaRPr lang="es-ES" altLang="es-AR" sz="2200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09613" lvl="1" indent="-342900" algn="ctr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altLang="es-AR" sz="22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Clima </a:t>
            </a:r>
            <a:r>
              <a:rPr lang="es-ES" altLang="es-AR" sz="2200" b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escolar (vínculos </a:t>
            </a:r>
            <a:r>
              <a:rPr lang="es-ES" altLang="es-AR" sz="22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entre los distintos actores de la comunidad escolar)</a:t>
            </a:r>
          </a:p>
          <a:p>
            <a:pPr marL="366713" lvl="1" algn="ctr">
              <a:buClr>
                <a:schemeClr val="accent1">
                  <a:lumMod val="75000"/>
                </a:schemeClr>
              </a:buClr>
              <a:buSzPct val="100000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endParaRPr lang="es-ES" altLang="es-AR" sz="2200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09613" lvl="1" indent="-342900" algn="ctr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altLang="es-AR" sz="22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Detección / atención de casos de vulneración de derechos</a:t>
            </a:r>
          </a:p>
          <a:p>
            <a:pPr marL="366713" lvl="1" algn="ctr">
              <a:buClr>
                <a:schemeClr val="accent1">
                  <a:lumMod val="75000"/>
                </a:schemeClr>
              </a:buClr>
              <a:buSzPct val="100000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endParaRPr lang="es-ES" altLang="es-AR" sz="2200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09613" lvl="1" indent="-342900" algn="ctr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altLang="es-AR" sz="22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Involucramiento de familiares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endParaRPr lang="es-ES" sz="3200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8917" name="Picture 7" descr="directora_de_escuela">
            <a:extLst>
              <a:ext uri="{FF2B5EF4-FFF2-40B4-BE49-F238E27FC236}">
                <a16:creationId xmlns:a16="http://schemas.microsoft.com/office/drawing/2014/main" id="{1C1EFDAA-1424-4C6C-A9E1-59505ED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6" y="1943130"/>
            <a:ext cx="3829021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0BD671DD-5534-466F-87F5-96A9C9203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792" y="114767"/>
            <a:ext cx="672716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es-ES" altLang="es-AR" sz="3600" b="1" dirty="0">
                <a:solidFill>
                  <a:srgbClr val="B3437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¿QUÉ ES EL IACE? </a:t>
            </a: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CB5CC0E5-A2BA-40A0-8AC6-EBBF0141E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4" y="139686"/>
            <a:ext cx="384223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0" name="Text Box 3">
            <a:extLst>
              <a:ext uri="{FF2B5EF4-FFF2-40B4-BE49-F238E27FC236}">
                <a16:creationId xmlns:a16="http://schemas.microsoft.com/office/drawing/2014/main" id="{54EEF77C-34C4-4CE3-B467-BFEDFFAD6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AR" altLang="es-AR"/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DA2273A3-96F6-4690-8873-0EA687493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59" y="934888"/>
            <a:ext cx="11694253" cy="60038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17500" indent="-317500" algn="just">
              <a:buClr>
                <a:srgbClr val="00B050"/>
              </a:buClr>
              <a:buSzPct val="100000"/>
              <a:buFont typeface="Wingdings" charset="2"/>
              <a:buChar char="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/>
            </a:pPr>
            <a:endParaRPr lang="es-ES" altLang="es-AR" sz="24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17500" indent="-317500" algn="just">
              <a:buClr>
                <a:srgbClr val="00B050"/>
              </a:buClr>
              <a:buSzPct val="100000"/>
              <a:buFont typeface="Wingdings" charset="2"/>
              <a:buChar char="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/>
            </a:pPr>
            <a:endParaRPr lang="es-ES" altLang="es-AR" sz="24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17500" indent="-317500" algn="just">
              <a:buClr>
                <a:srgbClr val="00B050"/>
              </a:buClr>
              <a:buSzPct val="100000"/>
              <a:buFont typeface="Wingdings" charset="2"/>
              <a:buChar char="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/>
            </a:pPr>
            <a:endParaRPr lang="es-ES" altLang="es-AR" sz="24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Clr>
                <a:srgbClr val="C00000"/>
              </a:buClr>
              <a:buSzPct val="10000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/>
            </a:pPr>
            <a:r>
              <a:rPr lang="es-ES" altLang="es-AR" sz="26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algn="just">
              <a:buClr>
                <a:srgbClr val="C00000"/>
              </a:buClr>
              <a:buSzPct val="10000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/>
            </a:pPr>
            <a:r>
              <a:rPr lang="es-ES" altLang="es-AR" sz="2200" b="1" dirty="0">
                <a:solidFill>
                  <a:srgbClr val="B3437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	Guiado</a:t>
            </a:r>
            <a:r>
              <a:rPr lang="es-ES" altLang="es-AR" sz="24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		    		 				</a:t>
            </a:r>
            <a:r>
              <a:rPr lang="es-ES" altLang="es-AR" sz="2200" b="1" dirty="0">
                <a:solidFill>
                  <a:srgbClr val="B3437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Participativo</a:t>
            </a:r>
          </a:p>
          <a:p>
            <a:pPr marL="317500" indent="-317500" algn="just">
              <a:buClr>
                <a:srgbClr val="00B050"/>
              </a:buClr>
              <a:buSzPct val="100000"/>
              <a:buFont typeface="Wingdings" charset="2"/>
              <a:buChar char="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/>
            </a:pPr>
            <a:endParaRPr lang="es-ES" altLang="es-AR" sz="24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17500" indent="-317500" algn="just">
              <a:buClr>
                <a:srgbClr val="00B050"/>
              </a:buClr>
              <a:buSzPct val="100000"/>
              <a:buFont typeface="Wingdings" charset="2"/>
              <a:buChar char="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/>
            </a:pPr>
            <a:endParaRPr lang="es-ES" altLang="es-AR" sz="24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5" algn="just">
              <a:buClr>
                <a:srgbClr val="C00000"/>
              </a:buClr>
              <a:buSzPct val="10000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/>
            </a:pPr>
            <a:endParaRPr lang="es-ES" altLang="es-AR" sz="800" b="1" dirty="0">
              <a:solidFill>
                <a:srgbClr val="B34376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5" algn="just">
              <a:buClr>
                <a:srgbClr val="C00000"/>
              </a:buClr>
              <a:buSzPct val="10000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/>
            </a:pPr>
            <a:r>
              <a:rPr lang="es-ES" altLang="es-AR" sz="2200" b="1" dirty="0">
                <a:solidFill>
                  <a:srgbClr val="B3437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		Confidencial</a:t>
            </a:r>
          </a:p>
          <a:p>
            <a:pPr marL="317500" indent="-317500" algn="ctr">
              <a:buClr>
                <a:srgbClr val="00B050"/>
              </a:buClr>
              <a:buSzPct val="10000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/>
            </a:pPr>
            <a:endParaRPr lang="es-ES" altLang="es-AR" sz="24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17500" indent="-317500" algn="ctr">
              <a:buClr>
                <a:srgbClr val="00B050"/>
              </a:buClr>
              <a:buSzPct val="10000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/>
            </a:pPr>
            <a:endParaRPr lang="es-ES" altLang="es-AR" sz="24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17500" indent="-317500" algn="ctr">
              <a:buClr>
                <a:srgbClr val="00B050"/>
              </a:buClr>
              <a:buSzPct val="10000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/>
            </a:pPr>
            <a:endParaRPr lang="es-ES" altLang="es-AR" sz="10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17500" indent="-317500" algn="ctr">
              <a:buClr>
                <a:srgbClr val="00B050"/>
              </a:buClr>
              <a:buSzPct val="10000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/>
            </a:pPr>
            <a:r>
              <a:rPr lang="es-ES" altLang="es-AR" sz="24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 culminar ese proceso c/escuela elabora y difunde su…  </a:t>
            </a:r>
          </a:p>
          <a:p>
            <a:pPr marL="317500" indent="-317500" algn="ctr">
              <a:buClr>
                <a:srgbClr val="00B050"/>
              </a:buClr>
              <a:buSzPct val="10000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/>
            </a:pPr>
            <a:endParaRPr lang="es-ES" altLang="es-AR" sz="10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17500" indent="-317500" algn="ctr">
              <a:buClr>
                <a:srgbClr val="00B050"/>
              </a:buClr>
              <a:buSzPct val="10000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/>
            </a:pPr>
            <a:endParaRPr lang="es-ES" altLang="es-AR" sz="26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17500" indent="-317500" algn="ctr">
              <a:buClr>
                <a:srgbClr val="00B050"/>
              </a:buClr>
              <a:buSzPct val="10000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/>
            </a:pPr>
            <a:endParaRPr lang="es-ES" altLang="es-AR" sz="26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17500" indent="-317500" algn="ctr">
              <a:buClr>
                <a:srgbClr val="00B050"/>
              </a:buClr>
              <a:buSzPct val="10000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/>
            </a:pPr>
            <a:endParaRPr lang="es-ES" altLang="es-AR" sz="26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02" name="5 Imagen" descr="brujula.png">
            <a:extLst>
              <a:ext uri="{FF2B5EF4-FFF2-40B4-BE49-F238E27FC236}">
                <a16:creationId xmlns:a16="http://schemas.microsoft.com/office/drawing/2014/main" id="{D48C13BD-20CC-4459-8100-4E3243ADD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83" y="2114973"/>
            <a:ext cx="13668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6 Imagen" descr="partiticipacion.jpg">
            <a:extLst>
              <a:ext uri="{FF2B5EF4-FFF2-40B4-BE49-F238E27FC236}">
                <a16:creationId xmlns:a16="http://schemas.microsoft.com/office/drawing/2014/main" id="{50FBC73C-C5B3-413B-99A2-FD5BE70C7C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595" y="2116051"/>
            <a:ext cx="24209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7 Imagen" descr="confidencial.png">
            <a:extLst>
              <a:ext uri="{FF2B5EF4-FFF2-40B4-BE49-F238E27FC236}">
                <a16:creationId xmlns:a16="http://schemas.microsoft.com/office/drawing/2014/main" id="{F8EDB497-1E10-4715-B7A9-F8182FCF7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53" y="3232093"/>
            <a:ext cx="140935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5178106-C79D-49DA-B16F-5E2D43BF916B}"/>
              </a:ext>
            </a:extLst>
          </p:cNvPr>
          <p:cNvSpPr/>
          <p:nvPr/>
        </p:nvSpPr>
        <p:spPr bwMode="auto">
          <a:xfrm>
            <a:off x="2315056" y="5340496"/>
            <a:ext cx="7632700" cy="935038"/>
          </a:xfrm>
          <a:prstGeom prst="roundRect">
            <a:avLst/>
          </a:prstGeom>
          <a:solidFill>
            <a:srgbClr val="FED4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17500" indent="-317500" algn="ctr">
              <a:buClr>
                <a:srgbClr val="00B050"/>
              </a:buClr>
              <a:buSzPct val="10000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/>
            </a:pPr>
            <a:r>
              <a:rPr lang="es-ES" altLang="es-AR" sz="2400" b="1" dirty="0">
                <a:solidFill>
                  <a:srgbClr val="B3437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PLAN DE ACCIÓN </a:t>
            </a:r>
          </a:p>
          <a:p>
            <a:pPr marL="317500" indent="-317500" algn="ctr">
              <a:buClr>
                <a:srgbClr val="00B050"/>
              </a:buClr>
              <a:buSzPct val="10000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/>
            </a:pPr>
            <a:r>
              <a:rPr lang="es-ES" altLang="es-AR" sz="24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 la mejora de la calidad educativa</a:t>
            </a:r>
            <a:endParaRPr lang="es-ES" altLang="es-AR" sz="2400" dirty="0">
              <a:solidFill>
                <a:srgbClr val="000000"/>
              </a:solidFill>
              <a:latin typeface="Arial Unicode MS" pitchFamily="32" charset="0"/>
              <a:ea typeface="SimSun" charset="-122"/>
              <a:cs typeface="Arial Unicode MS" pitchFamily="32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7C2487D-BAD7-4EF4-80FE-6A3F2ACCEDC8}"/>
              </a:ext>
            </a:extLst>
          </p:cNvPr>
          <p:cNvSpPr/>
          <p:nvPr/>
        </p:nvSpPr>
        <p:spPr bwMode="auto">
          <a:xfrm>
            <a:off x="2135188" y="1052514"/>
            <a:ext cx="7816850" cy="655637"/>
          </a:xfrm>
          <a:prstGeom prst="roundRect">
            <a:avLst/>
          </a:prstGeom>
          <a:solidFill>
            <a:srgbClr val="FED4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17500" indent="-317500" algn="ctr">
              <a:buClr>
                <a:srgbClr val="00B050"/>
              </a:buClr>
              <a:buSzPct val="10000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/>
            </a:pPr>
            <a:r>
              <a:rPr lang="es-ES" altLang="es-AR" sz="24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 método para la </a:t>
            </a:r>
            <a:r>
              <a:rPr lang="es-ES" altLang="es-AR" sz="2400" b="1" dirty="0">
                <a:solidFill>
                  <a:srgbClr val="B3437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AUTOEVALUACIÓN</a:t>
            </a:r>
            <a:r>
              <a:rPr lang="es-ES" altLang="es-AR" sz="2400" b="1" dirty="0">
                <a:solidFill>
                  <a:srgbClr val="B3437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altLang="es-AR" sz="24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escolar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>
            <a:extLst>
              <a:ext uri="{FF2B5EF4-FFF2-40B4-BE49-F238E27FC236}">
                <a16:creationId xmlns:a16="http://schemas.microsoft.com/office/drawing/2014/main" id="{C5B4E28C-756C-4C1D-918D-F47BCE09B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4" y="416872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0" name="Text Box 3">
            <a:extLst>
              <a:ext uri="{FF2B5EF4-FFF2-40B4-BE49-F238E27FC236}">
                <a16:creationId xmlns:a16="http://schemas.microsoft.com/office/drawing/2014/main" id="{6AC94CF9-FF25-4429-956C-CEAD43E10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491" y="249487"/>
            <a:ext cx="7801761" cy="7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s-AR" altLang="es-AR" sz="2400" b="1" dirty="0">
                <a:solidFill>
                  <a:srgbClr val="798D5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s-AR" altLang="es-AR" sz="2200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AR" altLang="es-AR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INDICADORES TRAZADORES – 4 </a:t>
            </a:r>
          </a:p>
        </p:txBody>
      </p:sp>
      <p:sp>
        <p:nvSpPr>
          <p:cNvPr id="31749" name="7 Marcador de contenido">
            <a:extLst>
              <a:ext uri="{FF2B5EF4-FFF2-40B4-BE49-F238E27FC236}">
                <a16:creationId xmlns:a16="http://schemas.microsoft.com/office/drawing/2014/main" id="{CBE57D3B-AE07-4DFF-9C29-E8158A05D467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5243120" y="1714516"/>
            <a:ext cx="6627302" cy="388778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s-AR" altLang="es-AR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INSTITUCIONALIZACIÓN</a:t>
            </a:r>
          </a:p>
          <a:p>
            <a:pPr marL="0" indent="0" algn="ctr">
              <a:defRPr/>
            </a:pPr>
            <a:endParaRPr lang="es-ES" altLang="es-AR" sz="2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09613" lvl="1" indent="-34290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altLang="es-AR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Implementación efectiva de los planes de acción formulados.</a:t>
            </a:r>
          </a:p>
          <a:p>
            <a:pPr marL="709613" lvl="1" indent="-34290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endParaRPr lang="es-ES" altLang="es-AR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09613" lvl="1" indent="-34290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altLang="es-AR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Inclusión de los planes de acción en el proyecto educativo institucional –PEI–.</a:t>
            </a:r>
          </a:p>
          <a:p>
            <a:pPr marL="709613" lvl="1" indent="-34290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endParaRPr lang="es-ES" altLang="es-AR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09613" lvl="1" indent="-34290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altLang="es-AR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Previsión de futuras autoevaluaciones.</a:t>
            </a:r>
          </a:p>
        </p:txBody>
      </p:sp>
      <p:pic>
        <p:nvPicPr>
          <p:cNvPr id="39941" name="Imagen 1">
            <a:extLst>
              <a:ext uri="{FF2B5EF4-FFF2-40B4-BE49-F238E27FC236}">
                <a16:creationId xmlns:a16="http://schemas.microsoft.com/office/drawing/2014/main" id="{2DF01A39-D468-49A9-A8BB-C1422ECEF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40" y="1719743"/>
            <a:ext cx="4487686" cy="395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>
            <a:extLst>
              <a:ext uri="{FF2B5EF4-FFF2-40B4-BE49-F238E27FC236}">
                <a16:creationId xmlns:a16="http://schemas.microsoft.com/office/drawing/2014/main" id="{FA06D624-F84A-4357-8351-A27FC1B5A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7" y="379646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8" name="Rectangle 3">
            <a:extLst>
              <a:ext uri="{FF2B5EF4-FFF2-40B4-BE49-F238E27FC236}">
                <a16:creationId xmlns:a16="http://schemas.microsoft.com/office/drawing/2014/main" id="{DE8F065C-B7E7-47E5-8784-BFE3B9479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490" y="333375"/>
            <a:ext cx="7633982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s-ES" altLang="es-AR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INDICADORES TRAZADORES – 5 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1412CBF6-4D46-418A-83AA-F5DFB0654CA0}"/>
              </a:ext>
            </a:extLst>
          </p:cNvPr>
          <p:cNvSpPr/>
          <p:nvPr/>
        </p:nvSpPr>
        <p:spPr>
          <a:xfrm>
            <a:off x="5343786" y="1744008"/>
            <a:ext cx="6425967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s-ES" altLang="es-AR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SUSTENTABILIDAD</a:t>
            </a:r>
          </a:p>
          <a:p>
            <a:pPr algn="ctr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endParaRPr lang="es-ES" sz="1200" b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09613" lvl="1" indent="-342900" algn="ctr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sz="2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Conformación efectiva  de Grupos Promotores en las escuelas.</a:t>
            </a:r>
          </a:p>
          <a:p>
            <a:pPr marL="366713" lvl="1" algn="ctr">
              <a:buClr>
                <a:schemeClr val="accent1">
                  <a:lumMod val="75000"/>
                </a:schemeClr>
              </a:buClr>
              <a:buSzPct val="100000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endParaRPr lang="es-ES" sz="2400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09613" lvl="1" indent="-342900" algn="ctr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sz="2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Continuidad de los Grupos</a:t>
            </a:r>
          </a:p>
          <a:p>
            <a:pPr marL="366713" lvl="1" algn="ctr">
              <a:buClr>
                <a:schemeClr val="accent1">
                  <a:lumMod val="75000"/>
                </a:schemeClr>
              </a:buClr>
              <a:buSzPct val="100000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sz="2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Promotores, con distintas funciones.</a:t>
            </a:r>
          </a:p>
          <a:p>
            <a:pPr marL="366713" lvl="1" algn="ctr">
              <a:buClr>
                <a:schemeClr val="accent1">
                  <a:lumMod val="75000"/>
                </a:schemeClr>
              </a:buClr>
              <a:buSzPct val="100000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endParaRPr lang="es-ES" sz="2400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09613" lvl="1" indent="-342900" algn="ctr"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tabLst>
                <a:tab pos="366713" algn="l"/>
                <a:tab pos="814388" algn="l"/>
                <a:tab pos="1263650" algn="l"/>
                <a:tab pos="1712913" algn="l"/>
                <a:tab pos="2162175" algn="l"/>
                <a:tab pos="2611438" algn="l"/>
                <a:tab pos="3060700" algn="l"/>
                <a:tab pos="3509963" algn="l"/>
                <a:tab pos="3959225" algn="l"/>
                <a:tab pos="4408488" algn="l"/>
                <a:tab pos="4857750" algn="l"/>
                <a:tab pos="5307013" algn="l"/>
                <a:tab pos="5756275" algn="l"/>
                <a:tab pos="6205538" algn="l"/>
                <a:tab pos="6654800" algn="l"/>
                <a:tab pos="7104063" algn="l"/>
                <a:tab pos="7553325" algn="l"/>
                <a:tab pos="8002588" algn="l"/>
                <a:tab pos="8451850" algn="l"/>
                <a:tab pos="8901113" algn="l"/>
                <a:tab pos="9350375" algn="l"/>
              </a:tabLst>
              <a:defRPr/>
            </a:pPr>
            <a:r>
              <a:rPr lang="es-ES" sz="2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Promoción de nuevas autoevaluaciones y planificaciones.</a:t>
            </a:r>
          </a:p>
        </p:txBody>
      </p:sp>
      <p:pic>
        <p:nvPicPr>
          <p:cNvPr id="41989" name="Imagen 5" descr="Conocer y confiar, claves para hacer equipo | Educación, TIC y ecología | Scoop.it">
            <a:extLst>
              <a:ext uri="{FF2B5EF4-FFF2-40B4-BE49-F238E27FC236}">
                <a16:creationId xmlns:a16="http://schemas.microsoft.com/office/drawing/2014/main" id="{47F39420-F2DE-4447-A294-6234D7C6C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40" y="1502941"/>
            <a:ext cx="3833769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Imagen 1">
            <a:extLst>
              <a:ext uri="{FF2B5EF4-FFF2-40B4-BE49-F238E27FC236}">
                <a16:creationId xmlns:a16="http://schemas.microsoft.com/office/drawing/2014/main" id="{EC63B081-AF1F-43E8-AAE5-F77C45B93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1" y="4049318"/>
            <a:ext cx="4057999" cy="204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>
            <a:extLst>
              <a:ext uri="{FF2B5EF4-FFF2-40B4-BE49-F238E27FC236}">
                <a16:creationId xmlns:a16="http://schemas.microsoft.com/office/drawing/2014/main" id="{C05AE72E-732E-402A-8A04-1E425CED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5" y="333157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35" name="Text Box 2">
            <a:extLst>
              <a:ext uri="{FF2B5EF4-FFF2-40B4-BE49-F238E27FC236}">
                <a16:creationId xmlns:a16="http://schemas.microsoft.com/office/drawing/2014/main" id="{36ECE33D-FDFC-4049-8972-C107C2C67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AR" altLang="es-AR"/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D196F176-725C-4B55-8493-09E9C81B4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968" y="107761"/>
            <a:ext cx="48133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es-ES" altLang="es-AR" sz="3600" b="1" dirty="0">
                <a:solidFill>
                  <a:srgbClr val="C0000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RESULTADOS – 1 </a:t>
            </a:r>
          </a:p>
        </p:txBody>
      </p:sp>
      <p:sp>
        <p:nvSpPr>
          <p:cNvPr id="44037" name="7 Marcador de contenido">
            <a:extLst>
              <a:ext uri="{FF2B5EF4-FFF2-40B4-BE49-F238E27FC236}">
                <a16:creationId xmlns:a16="http://schemas.microsoft.com/office/drawing/2014/main" id="{67E907A0-254B-4FC9-9D57-DD2DDB636C31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253218" y="991316"/>
            <a:ext cx="7474591" cy="3253514"/>
          </a:xfrm>
        </p:spPr>
        <p:txBody>
          <a:bodyPr/>
          <a:lstStyle/>
          <a:p>
            <a:pPr algn="ctr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Contribución a la </a:t>
            </a:r>
            <a:r>
              <a:rPr lang="es-ES" altLang="es-AR" sz="22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instalación de cultura evaluativa y procesos de mejora </a:t>
            </a:r>
            <a:r>
              <a:rPr lang="es-ES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 las escuelas y los sistemas educativos.</a:t>
            </a:r>
          </a:p>
          <a:p>
            <a:pPr algn="ctr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altLang="es-AR" sz="22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Incidencia en las políticas educativas </a:t>
            </a:r>
            <a:r>
              <a:rPr lang="es-ES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provinciales y nacionales.</a:t>
            </a:r>
          </a:p>
          <a:p>
            <a:pPr marL="0" indent="0" algn="ctr">
              <a:spcBef>
                <a:spcPct val="0"/>
              </a:spcBef>
            </a:pPr>
            <a:endParaRPr lang="es-ES" altLang="es-AR" sz="2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s-ES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eso, se hizo:</a:t>
            </a:r>
          </a:p>
          <a:p>
            <a:pPr algn="ctr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altLang="es-AR" sz="22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Presentación de hallazgos </a:t>
            </a:r>
            <a:r>
              <a:rPr lang="es-ES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 estudio a autoridades y funcionarios educativos.</a:t>
            </a:r>
          </a:p>
          <a:p>
            <a:pPr algn="ctr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altLang="es-AR" sz="22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Difusión de resultados </a:t>
            </a:r>
            <a:r>
              <a:rPr lang="es-ES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(presencial y virtual</a:t>
            </a:r>
            <a:r>
              <a:rPr lang="es-AR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s-ES" altLang="es-AR" sz="2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4038" name="Imagen 3">
            <a:extLst>
              <a:ext uri="{FF2B5EF4-FFF2-40B4-BE49-F238E27FC236}">
                <a16:creationId xmlns:a16="http://schemas.microsoft.com/office/drawing/2014/main" id="{510AAF8E-3C3A-4370-8FAB-196C04D99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58" y="1397948"/>
            <a:ext cx="224313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Imagen 4">
            <a:extLst>
              <a:ext uri="{FF2B5EF4-FFF2-40B4-BE49-F238E27FC236}">
                <a16:creationId xmlns:a16="http://schemas.microsoft.com/office/drawing/2014/main" id="{CD5C589F-630C-46D9-BA8E-073FB07A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0" y="4026715"/>
            <a:ext cx="2924788" cy="191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Imagen 1">
            <a:extLst>
              <a:ext uri="{FF2B5EF4-FFF2-40B4-BE49-F238E27FC236}">
                <a16:creationId xmlns:a16="http://schemas.microsoft.com/office/drawing/2014/main" id="{E68BC376-8F59-4658-A817-AB7C7FA72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68" y="4326447"/>
            <a:ext cx="287736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>
            <a:extLst>
              <a:ext uri="{FF2B5EF4-FFF2-40B4-BE49-F238E27FC236}">
                <a16:creationId xmlns:a16="http://schemas.microsoft.com/office/drawing/2014/main" id="{DB35DE24-6724-4D33-BA7F-2E29A90A9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9" y="224319"/>
            <a:ext cx="33591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3" name="Text Box 2">
            <a:extLst>
              <a:ext uri="{FF2B5EF4-FFF2-40B4-BE49-F238E27FC236}">
                <a16:creationId xmlns:a16="http://schemas.microsoft.com/office/drawing/2014/main" id="{243F32E6-CE43-480A-A8E2-A16D47AA2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AR" altLang="es-AR"/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0F97D759-F56A-4EC5-95AC-57A793A8B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719" y="105023"/>
            <a:ext cx="48133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es-ES" altLang="es-AR" sz="3600" b="1" dirty="0">
                <a:solidFill>
                  <a:srgbClr val="C0000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RESULTADOS – 2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F0034A1-956F-4436-8E65-6D0CA9114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98766"/>
              </p:ext>
            </p:extLst>
          </p:nvPr>
        </p:nvGraphicFramePr>
        <p:xfrm>
          <a:off x="293616" y="1268413"/>
          <a:ext cx="11358694" cy="4891951"/>
        </p:xfrm>
        <a:graphic>
          <a:graphicData uri="http://schemas.openxmlformats.org/drawingml/2006/table">
            <a:tbl>
              <a:tblPr/>
              <a:tblGrid>
                <a:gridCol w="3399839">
                  <a:extLst>
                    <a:ext uri="{9D8B030D-6E8A-4147-A177-3AD203B41FA5}">
                      <a16:colId xmlns:a16="http://schemas.microsoft.com/office/drawing/2014/main" val="562174302"/>
                    </a:ext>
                  </a:extLst>
                </a:gridCol>
                <a:gridCol w="3386853">
                  <a:extLst>
                    <a:ext uri="{9D8B030D-6E8A-4147-A177-3AD203B41FA5}">
                      <a16:colId xmlns:a16="http://schemas.microsoft.com/office/drawing/2014/main" val="3623429366"/>
                    </a:ext>
                  </a:extLst>
                </a:gridCol>
                <a:gridCol w="4572002">
                  <a:extLst>
                    <a:ext uri="{9D8B030D-6E8A-4147-A177-3AD203B41FA5}">
                      <a16:colId xmlns:a16="http://schemas.microsoft.com/office/drawing/2014/main" val="1921460218"/>
                    </a:ext>
                  </a:extLst>
                </a:gridCol>
              </a:tblGrid>
              <a:tr h="67765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</a:rPr>
                        <a:t>EFECTOS - NIVEL INICIAL</a:t>
                      </a:r>
                    </a:p>
                  </a:txBody>
                  <a:tcPr marL="91450" marR="91450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8C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</a:rPr>
                        <a:t>EFECTOS - NIVEL SECUNDARIO</a:t>
                      </a:r>
                    </a:p>
                  </a:txBody>
                  <a:tcPr marL="91450" marR="91450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8C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</a:rPr>
                        <a:t>OTROS EFECTOS</a:t>
                      </a:r>
                    </a:p>
                  </a:txBody>
                  <a:tcPr marL="91450" marR="91450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8C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41369"/>
                  </a:ext>
                </a:extLst>
              </a:tr>
              <a:tr h="67765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</a:rPr>
                        <a:t>&lt; </a:t>
                      </a:r>
                      <a:r>
                        <a:rPr kumimoji="0" lang="es-AR" altLang="es-A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</a:rPr>
                        <a:t>ausentismo en niños/as.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91450" marR="91450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</a:rPr>
                        <a:t>Pocos avances en </a:t>
                      </a:r>
                      <a:r>
                        <a:rPr kumimoji="0" lang="es-AR" altLang="es-A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</a:rPr>
                        <a:t>repitencia y abandono. 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91450" marR="91450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</a:rPr>
                        <a:t>Valor de información de calidad para tomar decisiones.</a:t>
                      </a:r>
                    </a:p>
                  </a:txBody>
                  <a:tcPr marL="91450" marR="91450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16313"/>
                  </a:ext>
                </a:extLst>
              </a:tr>
              <a:tr h="67765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</a:rPr>
                        <a:t>&lt; </a:t>
                      </a:r>
                      <a:r>
                        <a:rPr kumimoji="0" lang="es-AR" altLang="es-A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</a:rPr>
                        <a:t>llegadas tarde en niños/as.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91450" marR="91450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</a:rPr>
                        <a:t>Avances en cumplimiento de sus tareas escolares </a:t>
                      </a:r>
                    </a:p>
                  </a:txBody>
                  <a:tcPr marL="91450" marR="91450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</a:rPr>
                        <a:t>Legajo único para los 3 niveles, sobre trayectorias escolares.</a:t>
                      </a:r>
                    </a:p>
                  </a:txBody>
                  <a:tcPr marL="91450" marR="91450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865583"/>
                  </a:ext>
                </a:extLst>
              </a:tr>
              <a:tr h="123708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Mejora en </a:t>
                      </a:r>
                      <a:r>
                        <a:rPr kumimoji="0" lang="es-AR" altLang="es-A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comprensión y cumplimiento de consignas en niños/as. 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87" marB="456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Pocos avances en </a:t>
                      </a:r>
                      <a:r>
                        <a:rPr kumimoji="0" lang="es-AR" altLang="es-A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ausentismo docente, pero </a:t>
                      </a: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&lt;</a:t>
                      </a:r>
                      <a:r>
                        <a:rPr kumimoji="0" lang="es-AR" altLang="es-A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horas libres.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Espacios sistemáticos donde los actores identifican, analizan y resuelven problemas en forma conjunta.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553515"/>
                  </a:ext>
                </a:extLst>
              </a:tr>
              <a:tr h="155194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Inclusión de </a:t>
                      </a:r>
                      <a:r>
                        <a:rPr kumimoji="0" lang="es-AR" altLang="es-A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contenidos en matemática, lengua y otros</a:t>
                      </a: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 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687" marB="456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Mejoras en </a:t>
                      </a:r>
                      <a:r>
                        <a:rPr kumimoji="0" lang="es-AR" altLang="es-A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modalidades pedagógicas. 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&gt; demanda de capacitación en modalidades pedagógicas y didácticas; articulación con los Institutos de Educación Superior.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03853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>
            <a:extLst>
              <a:ext uri="{FF2B5EF4-FFF2-40B4-BE49-F238E27FC236}">
                <a16:creationId xmlns:a16="http://schemas.microsoft.com/office/drawing/2014/main" id="{F66F366D-907E-4BC5-9E3B-3395CDDE2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21" y="190515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1" name="Text Box 2">
            <a:extLst>
              <a:ext uri="{FF2B5EF4-FFF2-40B4-BE49-F238E27FC236}">
                <a16:creationId xmlns:a16="http://schemas.microsoft.com/office/drawing/2014/main" id="{1A2EFD56-DE39-4E4C-B2C0-021E6F7D7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AR" altLang="es-AR"/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7FB55BB8-9EC5-44AB-B238-638AC198D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604" y="82565"/>
            <a:ext cx="5245756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es-ES" altLang="es-AR" sz="3600" b="1" dirty="0">
                <a:solidFill>
                  <a:srgbClr val="C0000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RESULTADOS – 3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02B786D-1848-46CE-89C8-56ED3D2B7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350824"/>
              </p:ext>
            </p:extLst>
          </p:nvPr>
        </p:nvGraphicFramePr>
        <p:xfrm>
          <a:off x="461395" y="1125539"/>
          <a:ext cx="11333527" cy="5326061"/>
        </p:xfrm>
        <a:graphic>
          <a:graphicData uri="http://schemas.openxmlformats.org/drawingml/2006/table">
            <a:tbl>
              <a:tblPr/>
              <a:tblGrid>
                <a:gridCol w="2909141">
                  <a:extLst>
                    <a:ext uri="{9D8B030D-6E8A-4147-A177-3AD203B41FA5}">
                      <a16:colId xmlns:a16="http://schemas.microsoft.com/office/drawing/2014/main" val="3874988496"/>
                    </a:ext>
                  </a:extLst>
                </a:gridCol>
                <a:gridCol w="3497895">
                  <a:extLst>
                    <a:ext uri="{9D8B030D-6E8A-4147-A177-3AD203B41FA5}">
                      <a16:colId xmlns:a16="http://schemas.microsoft.com/office/drawing/2014/main" val="882879412"/>
                    </a:ext>
                  </a:extLst>
                </a:gridCol>
                <a:gridCol w="4926491">
                  <a:extLst>
                    <a:ext uri="{9D8B030D-6E8A-4147-A177-3AD203B41FA5}">
                      <a16:colId xmlns:a16="http://schemas.microsoft.com/office/drawing/2014/main" val="3436013256"/>
                    </a:ext>
                  </a:extLst>
                </a:gridCol>
              </a:tblGrid>
              <a:tr h="70103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</a:rPr>
                        <a:t>EFECTOS NIVEL INICIAL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8C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</a:rPr>
                        <a:t>EFECTOS NIVEL SECUNDARIO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8C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</a:rPr>
                        <a:t>OTROS EFECTOS</a:t>
                      </a:r>
                    </a:p>
                  </a:txBody>
                  <a:tcPr marL="91435" marR="91435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8C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128646"/>
                  </a:ext>
                </a:extLst>
              </a:tr>
              <a:tr h="95385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Inclusión de </a:t>
                      </a:r>
                      <a:r>
                        <a:rPr kumimoji="0" lang="es-AR" altLang="es-AR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estrategias pedagógicas lúdicas</a:t>
                      </a:r>
                      <a:r>
                        <a:rPr kumimoji="0" lang="es-AR" altLang="es-A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 </a:t>
                      </a:r>
                      <a:endParaRPr kumimoji="0" lang="es-AR" altLang="es-AR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Estilos de liderazgo: conducciones más participativas y abiertas.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Influencias conceptuales y metodológicas del IACE en los planes educativos provinciales.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230635"/>
                  </a:ext>
                </a:extLst>
              </a:tr>
              <a:tr h="71913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&lt; </a:t>
                      </a:r>
                      <a:r>
                        <a:rPr kumimoji="0" lang="es-AR" altLang="es-A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ausentismo docente 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Mejoras en el </a:t>
                      </a:r>
                      <a:r>
                        <a:rPr kumimoji="0" lang="es-AR" altLang="es-A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clima escolar. 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Ampliación de la concepción de la Calidad Educativa.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409067"/>
                  </a:ext>
                </a:extLst>
              </a:tr>
              <a:tr h="95354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Avances en </a:t>
                      </a:r>
                      <a:r>
                        <a:rPr kumimoji="0" lang="es-AR" altLang="es-A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estilos de conducción o liderazgo 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&gt; consideración de los derechos de adolescentes.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Formación docente mediante el proceso de aplicación y su material bibliográfico.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115724"/>
                  </a:ext>
                </a:extLst>
              </a:tr>
              <a:tr h="95354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&gt; involucramiento de los familiares.</a:t>
                      </a:r>
                      <a:endParaRPr kumimoji="0" lang="es-AR" altLang="es-AR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autonomía de los docentes.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Sistematización de Planes = insumo para la discusión y la mejora.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19603"/>
                  </a:ext>
                </a:extLst>
              </a:tr>
              <a:tr h="104495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&gt; detección y atención de vulneración de derechos. 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&gt; pensamiento crítico, uso de información </a:t>
                      </a:r>
                      <a:r>
                        <a:rPr kumimoji="0" lang="es-AR" altLang="es-A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cuanti</a:t>
                      </a: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y cualitativa.</a:t>
                      </a:r>
                      <a:endParaRPr kumimoji="0" lang="es-AR" altLang="es-A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alt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Pérdida de prejuicios o temores; &gt; propensión ante todo tipo de evaluaciones.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8954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>
            <a:extLst>
              <a:ext uri="{FF2B5EF4-FFF2-40B4-BE49-F238E27FC236}">
                <a16:creationId xmlns:a16="http://schemas.microsoft.com/office/drawing/2014/main" id="{D7B9BF31-5564-44AD-A393-656237B40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0" y="308471"/>
            <a:ext cx="33591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79" name="Text Box 2">
            <a:extLst>
              <a:ext uri="{FF2B5EF4-FFF2-40B4-BE49-F238E27FC236}">
                <a16:creationId xmlns:a16="http://schemas.microsoft.com/office/drawing/2014/main" id="{85A0B996-AC18-4997-A0A8-E90A2FBD7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AR" altLang="es-AR"/>
          </a:p>
        </p:txBody>
      </p:sp>
      <p:sp>
        <p:nvSpPr>
          <p:cNvPr id="50180" name="Text Box 3">
            <a:extLst>
              <a:ext uri="{FF2B5EF4-FFF2-40B4-BE49-F238E27FC236}">
                <a16:creationId xmlns:a16="http://schemas.microsoft.com/office/drawing/2014/main" id="{EF957DCF-EECC-4C0D-8EE1-48D838D66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602" y="228645"/>
            <a:ext cx="4319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es-AR" altLang="es-AR" sz="2400" b="1" dirty="0">
                <a:solidFill>
                  <a:srgbClr val="798D5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s-AR" altLang="es-AR" sz="2400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AR" altLang="es-AR" sz="3600" b="1" dirty="0">
                <a:solidFill>
                  <a:srgbClr val="C0000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DIFICULTADES</a:t>
            </a:r>
          </a:p>
        </p:txBody>
      </p:sp>
      <p:sp>
        <p:nvSpPr>
          <p:cNvPr id="50181" name="7 Marcador de contenido">
            <a:extLst>
              <a:ext uri="{FF2B5EF4-FFF2-40B4-BE49-F238E27FC236}">
                <a16:creationId xmlns:a16="http://schemas.microsoft.com/office/drawing/2014/main" id="{08300444-2496-49C8-9B7E-06F7841F165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907561" y="1459686"/>
            <a:ext cx="6795082" cy="4607712"/>
          </a:xfrm>
        </p:spPr>
        <p:txBody>
          <a:bodyPr>
            <a:normAutofit/>
          </a:bodyPr>
          <a:lstStyle/>
          <a:p>
            <a:pPr marL="457200" indent="-457200" algn="ctr">
              <a:buClr>
                <a:srgbClr val="E80E9A"/>
              </a:buClr>
              <a:buFont typeface="Wingdings" panose="05000000000000000000" pitchFamily="2" charset="2"/>
              <a:buChar char="Ø"/>
            </a:pPr>
            <a:r>
              <a:rPr lang="es-AR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Dispar nivel de involucramiento de funcionarios y supervisores.</a:t>
            </a:r>
          </a:p>
          <a:p>
            <a:pPr marL="457200" indent="-457200" algn="ctr">
              <a:buClr>
                <a:srgbClr val="E80E9A"/>
              </a:buClr>
              <a:buFont typeface="Wingdings" panose="05000000000000000000" pitchFamily="2" charset="2"/>
              <a:buChar char="Ø"/>
            </a:pPr>
            <a:endParaRPr lang="es-AR" altLang="es-AR" sz="2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ctr">
              <a:buClr>
                <a:srgbClr val="E80E9A"/>
              </a:buClr>
              <a:buFont typeface="Wingdings" panose="05000000000000000000" pitchFamily="2" charset="2"/>
              <a:buChar char="Ø"/>
            </a:pPr>
            <a:r>
              <a:rPr lang="es-AR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siempre se autorizaron formalmente las 4 jornadas escolares necesarias. </a:t>
            </a:r>
          </a:p>
          <a:p>
            <a:pPr marL="457200" indent="-457200" algn="ctr">
              <a:buClr>
                <a:srgbClr val="E80E9A"/>
              </a:buClr>
              <a:buFont typeface="Wingdings" panose="05000000000000000000" pitchFamily="2" charset="2"/>
              <a:buChar char="Ø"/>
            </a:pPr>
            <a:endParaRPr lang="es-AR" altLang="es-AR" sz="2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ctr">
              <a:buClr>
                <a:srgbClr val="E80E9A"/>
              </a:buClr>
              <a:buFont typeface="Wingdings" panose="05000000000000000000" pitchFamily="2" charset="2"/>
              <a:buChar char="Ø"/>
            </a:pPr>
            <a:r>
              <a:rPr lang="es-AR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Bajas capacidades de docentes en planificación / programación, monitoreo / evaluación y TIC.</a:t>
            </a:r>
          </a:p>
          <a:p>
            <a:pPr marL="457200" indent="-457200" algn="ctr">
              <a:buClr>
                <a:srgbClr val="E80E9A"/>
              </a:buClr>
              <a:buFont typeface="Wingdings" panose="05000000000000000000" pitchFamily="2" charset="2"/>
              <a:buChar char="Ø"/>
            </a:pPr>
            <a:endParaRPr lang="es-AR" altLang="es-AR" sz="2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ctr">
              <a:buClr>
                <a:srgbClr val="E80E9A"/>
              </a:buClr>
              <a:buFont typeface="Wingdings" panose="05000000000000000000" pitchFamily="2" charset="2"/>
              <a:buChar char="Ø"/>
            </a:pPr>
            <a:r>
              <a:rPr lang="es-AR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Carencias en equipamientos informáticos y conectividad en las escuelas.</a:t>
            </a:r>
            <a:endParaRPr lang="es-ES" altLang="es-AR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0182" name="Imagen 2">
            <a:extLst>
              <a:ext uri="{FF2B5EF4-FFF2-40B4-BE49-F238E27FC236}">
                <a16:creationId xmlns:a16="http://schemas.microsoft.com/office/drawing/2014/main" id="{4F785C5E-1893-4441-8939-DB32D1B0A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4" y="1490226"/>
            <a:ext cx="331152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Imagen 1">
            <a:extLst>
              <a:ext uri="{FF2B5EF4-FFF2-40B4-BE49-F238E27FC236}">
                <a16:creationId xmlns:a16="http://schemas.microsoft.com/office/drawing/2014/main" id="{14568DCB-5C89-4BC4-9C73-FA33FA684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9" y="3883493"/>
            <a:ext cx="33131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>
            <a:extLst>
              <a:ext uri="{FF2B5EF4-FFF2-40B4-BE49-F238E27FC236}">
                <a16:creationId xmlns:a16="http://schemas.microsoft.com/office/drawing/2014/main" id="{839FB1E1-7F90-45B3-9089-C9DD682DD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9" y="458817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27" name="Text Box 2">
            <a:extLst>
              <a:ext uri="{FF2B5EF4-FFF2-40B4-BE49-F238E27FC236}">
                <a16:creationId xmlns:a16="http://schemas.microsoft.com/office/drawing/2014/main" id="{27E7D4F9-B3D7-4702-A7D1-DA1986E56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AR" altLang="es-AR"/>
          </a:p>
        </p:txBody>
      </p:sp>
      <p:sp>
        <p:nvSpPr>
          <p:cNvPr id="52228" name="Text Box 3">
            <a:extLst>
              <a:ext uri="{FF2B5EF4-FFF2-40B4-BE49-F238E27FC236}">
                <a16:creationId xmlns:a16="http://schemas.microsoft.com/office/drawing/2014/main" id="{53D5A96F-474B-4CAF-AB21-F68DE912C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685" y="333376"/>
            <a:ext cx="5545138" cy="7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es-AR" altLang="es-AR" sz="2400" b="1" dirty="0">
                <a:solidFill>
                  <a:srgbClr val="798D5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s-AR" altLang="es-AR" sz="3600" b="1" dirty="0">
                <a:solidFill>
                  <a:srgbClr val="C0000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DESCUBRIMIENTOS</a:t>
            </a:r>
          </a:p>
        </p:txBody>
      </p:sp>
      <p:sp>
        <p:nvSpPr>
          <p:cNvPr id="52229" name="7 Marcador de contenido">
            <a:extLst>
              <a:ext uri="{FF2B5EF4-FFF2-40B4-BE49-F238E27FC236}">
                <a16:creationId xmlns:a16="http://schemas.microsoft.com/office/drawing/2014/main" id="{4BEEF426-8651-4608-B66E-3B6D0F01B67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5276675" y="1820411"/>
            <a:ext cx="5510723" cy="3837397"/>
          </a:xfrm>
        </p:spPr>
        <p:txBody>
          <a:bodyPr/>
          <a:lstStyle/>
          <a:p>
            <a:pPr marL="457200" indent="-457200" algn="ctr">
              <a:buClr>
                <a:srgbClr val="E80E9A"/>
              </a:buClr>
              <a:buFont typeface="Wingdings" panose="05000000000000000000" pitchFamily="2" charset="2"/>
              <a:buChar char="Ø"/>
            </a:pP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método obtuvo amplia y manifiesta adhesión de docentes y directivos de los establecimientos de los tres niveles educativos.</a:t>
            </a:r>
          </a:p>
          <a:p>
            <a:pPr marL="0" indent="0" algn="ctr">
              <a:buClr>
                <a:srgbClr val="E80E9A"/>
              </a:buClr>
              <a:buNone/>
            </a:pP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457200" indent="-457200" algn="ctr">
              <a:buClr>
                <a:srgbClr val="E80E9A"/>
              </a:buClr>
              <a:buFont typeface="Wingdings" panose="05000000000000000000" pitchFamily="2" charset="2"/>
              <a:buChar char="Ø"/>
            </a:pP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Evidencias de la contribución de la autoevaluación participativa a la mejora de la calidad educativa. </a:t>
            </a:r>
            <a:endParaRPr lang="es-ES" altLang="es-AR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2230" name="Imagen 1">
            <a:extLst>
              <a:ext uri="{FF2B5EF4-FFF2-40B4-BE49-F238E27FC236}">
                <a16:creationId xmlns:a16="http://schemas.microsoft.com/office/drawing/2014/main" id="{C1425362-9811-40CF-915D-C74B7177C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4" y="1686187"/>
            <a:ext cx="4020117" cy="41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>
            <a:extLst>
              <a:ext uri="{FF2B5EF4-FFF2-40B4-BE49-F238E27FC236}">
                <a16:creationId xmlns:a16="http://schemas.microsoft.com/office/drawing/2014/main" id="{1E64AB3B-ED75-423C-8D17-68FA0242E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7" y="130190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75" name="Text Box 2">
            <a:extLst>
              <a:ext uri="{FF2B5EF4-FFF2-40B4-BE49-F238E27FC236}">
                <a16:creationId xmlns:a16="http://schemas.microsoft.com/office/drawing/2014/main" id="{C724DB01-BFED-4660-A52E-7DDD8A377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AR" altLang="es-AR"/>
          </a:p>
        </p:txBody>
      </p:sp>
      <p:sp>
        <p:nvSpPr>
          <p:cNvPr id="54276" name="Text Box 3">
            <a:extLst>
              <a:ext uri="{FF2B5EF4-FFF2-40B4-BE49-F238E27FC236}">
                <a16:creationId xmlns:a16="http://schemas.microsoft.com/office/drawing/2014/main" id="{19733620-37F0-42FB-AA84-91972F1A4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138" y="0"/>
            <a:ext cx="45370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es-AR" altLang="es-AR" sz="2400" b="1" dirty="0">
                <a:solidFill>
                  <a:srgbClr val="798D5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s-AR" altLang="es-AR" sz="2400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AR" altLang="es-AR" sz="3600" b="1" dirty="0">
                <a:solidFill>
                  <a:srgbClr val="C0000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INNOVACIÓN</a:t>
            </a:r>
          </a:p>
        </p:txBody>
      </p:sp>
      <p:sp>
        <p:nvSpPr>
          <p:cNvPr id="54277" name="7 Marcador de contenido">
            <a:extLst>
              <a:ext uri="{FF2B5EF4-FFF2-40B4-BE49-F238E27FC236}">
                <a16:creationId xmlns:a16="http://schemas.microsoft.com/office/drawing/2014/main" id="{CCC5B013-9ED0-415A-A1DC-8AC6704CD7AD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806891" y="1124125"/>
            <a:ext cx="6988029" cy="5243323"/>
          </a:xfrm>
        </p:spPr>
        <p:txBody>
          <a:bodyPr>
            <a:normAutofit/>
          </a:bodyPr>
          <a:lstStyle/>
          <a:p>
            <a:pPr marL="457200" indent="-457200" algn="ctr">
              <a:buClr>
                <a:srgbClr val="E80E9A"/>
              </a:buClr>
              <a:buFont typeface="Wingdings" panose="05000000000000000000" pitchFamily="2" charset="2"/>
              <a:buChar char="Ø"/>
            </a:pPr>
            <a:r>
              <a:rPr lang="es-AR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1ra experiencia integral de autoevaluación escolar en LAC; en 2007 había sólo un atisbo muy preliminar en Brasil.</a:t>
            </a:r>
          </a:p>
          <a:p>
            <a:pPr marL="0" indent="0" algn="ctr">
              <a:buClr>
                <a:srgbClr val="E80E9A"/>
              </a:buClr>
              <a:buNone/>
            </a:pPr>
            <a:endParaRPr lang="es-AR" altLang="es-AR" sz="2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ctr">
              <a:buClr>
                <a:srgbClr val="E80E9A"/>
              </a:buClr>
              <a:buFont typeface="Wingdings" panose="05000000000000000000" pitchFamily="2" charset="2"/>
              <a:buChar char="Ø"/>
            </a:pPr>
            <a:r>
              <a:rPr lang="es-AR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Identificación / priorización de problemas &amp; planteamiento de acciones superadoras en forma participativa = plasmado en un Plan de Acción consensuado. </a:t>
            </a:r>
          </a:p>
          <a:p>
            <a:pPr marL="0" indent="0" algn="ctr">
              <a:buClr>
                <a:srgbClr val="E80E9A"/>
              </a:buClr>
              <a:buNone/>
            </a:pPr>
            <a:endParaRPr lang="es-AR" altLang="es-AR" sz="2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ctr">
              <a:buClr>
                <a:srgbClr val="E80E9A"/>
              </a:buClr>
              <a:buFont typeface="Wingdings" panose="05000000000000000000" pitchFamily="2" charset="2"/>
              <a:buChar char="Ø"/>
            </a:pPr>
            <a:r>
              <a:rPr lang="es-AR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Sistematización de planes en c/jurisdicción = insumo para políticas educativas.</a:t>
            </a:r>
          </a:p>
          <a:p>
            <a:pPr marL="457200" indent="-457200" algn="ctr">
              <a:buClr>
                <a:srgbClr val="E80E9A"/>
              </a:buClr>
              <a:buFont typeface="Wingdings" panose="05000000000000000000" pitchFamily="2" charset="2"/>
              <a:buChar char="Ø"/>
            </a:pPr>
            <a:endParaRPr lang="es-AR" altLang="es-AR" sz="2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ctr">
              <a:buClr>
                <a:srgbClr val="E80E9A"/>
              </a:buClr>
              <a:buFont typeface="Wingdings" panose="05000000000000000000" pitchFamily="2" charset="2"/>
              <a:buChar char="Ø"/>
            </a:pPr>
            <a:r>
              <a:rPr lang="es-AR" altLang="es-AR" sz="2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Método contracultural vs. tradición jerárquica  y vertical de los sistemas educativos. </a:t>
            </a:r>
          </a:p>
          <a:p>
            <a:pPr marL="457200" indent="-457200" algn="ctr"/>
            <a:endParaRPr lang="es-ES" altLang="es-AR" sz="2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4278" name="Imagen 2">
            <a:extLst>
              <a:ext uri="{FF2B5EF4-FFF2-40B4-BE49-F238E27FC236}">
                <a16:creationId xmlns:a16="http://schemas.microsoft.com/office/drawing/2014/main" id="{B520857C-1189-4109-A966-8DC702FCD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7" y="1431503"/>
            <a:ext cx="40322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3 Imagen" descr="1. Pagina.jpg">
            <a:extLst>
              <a:ext uri="{FF2B5EF4-FFF2-40B4-BE49-F238E27FC236}">
                <a16:creationId xmlns:a16="http://schemas.microsoft.com/office/drawing/2014/main" id="{505AFF7A-9464-4840-850F-9EE2172C7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4" y="363800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ángulo 1">
            <a:extLst>
              <a:ext uri="{FF2B5EF4-FFF2-40B4-BE49-F238E27FC236}">
                <a16:creationId xmlns:a16="http://schemas.microsoft.com/office/drawing/2014/main" id="{196AE750-D88C-414A-9761-007CC53CE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03" y="1341438"/>
            <a:ext cx="11652308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01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s-AR" altLang="es-AR" sz="3000" b="1" dirty="0">
                <a:solidFill>
                  <a:srgbClr val="0070C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AR" altLang="es-AR" sz="3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…navegar y descargar materiales IACE del </a:t>
            </a:r>
            <a:r>
              <a:rPr lang="es-AR" altLang="es-AR" sz="3000" b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sitio web: </a:t>
            </a:r>
            <a:endParaRPr lang="es-AR" altLang="es-AR" sz="3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s-AR" altLang="es-AR" sz="3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http://www.ceadel.org.ar</a:t>
            </a: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endParaRPr lang="es-AR" altLang="es-AR" sz="32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s-AR" altLang="es-AR" sz="3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 también descargar: </a:t>
            </a: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s-AR" altLang="es-AR" sz="2400" b="1" i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Olga Nirenberg - Ed. TESEO. 2018. Autoevaluación Institucional: un camino para mejorar la gestión escolar y las políticas educativas. 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endParaRPr lang="es-AR" altLang="es-AR" sz="32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ctr"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s-AR" altLang="es-AR" sz="4000" b="1" i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¡¡¡¡ MUCHAS GRACIAS!!!!</a:t>
            </a:r>
          </a:p>
        </p:txBody>
      </p:sp>
      <p:sp>
        <p:nvSpPr>
          <p:cNvPr id="40964" name="Rectángulo 2">
            <a:extLst>
              <a:ext uri="{FF2B5EF4-FFF2-40B4-BE49-F238E27FC236}">
                <a16:creationId xmlns:a16="http://schemas.microsoft.com/office/drawing/2014/main" id="{AC357329-AB03-4EB1-8424-9009626CD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30" y="253812"/>
            <a:ext cx="518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AR" altLang="es-AR" sz="3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RECOMENDAMOS…</a:t>
            </a:r>
            <a:endParaRPr lang="es-AR" altLang="es-AR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391BDF3F-EA90-4BA0-A032-96FB1A66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6" y="92571"/>
            <a:ext cx="369395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7" name="2 Rectángulo">
            <a:extLst>
              <a:ext uri="{FF2B5EF4-FFF2-40B4-BE49-F238E27FC236}">
                <a16:creationId xmlns:a16="http://schemas.microsoft.com/office/drawing/2014/main" id="{C4D6DDF4-905C-4FCE-BD43-D42580596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494" y="96634"/>
            <a:ext cx="632563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es-ES" altLang="es-AR" sz="3600" b="1" dirty="0">
                <a:solidFill>
                  <a:srgbClr val="B3437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TEORÍA DEL CAMBIO</a:t>
            </a:r>
          </a:p>
        </p:txBody>
      </p:sp>
      <p:sp>
        <p:nvSpPr>
          <p:cNvPr id="6148" name="Rectángulo: esquinas redondeadas 4">
            <a:extLst>
              <a:ext uri="{FF2B5EF4-FFF2-40B4-BE49-F238E27FC236}">
                <a16:creationId xmlns:a16="http://schemas.microsoft.com/office/drawing/2014/main" id="{8B38C6D9-0DF8-4209-8543-946BCD3FC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19" y="3221490"/>
            <a:ext cx="2232025" cy="79216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r>
              <a:rPr lang="es-AR" altLang="es-AR" sz="2000" dirty="0">
                <a:latin typeface="Arial Narrow" panose="020B0606020202030204" pitchFamily="34" charset="0"/>
              </a:rPr>
              <a:t>AUTOEVALUACIÓN</a:t>
            </a:r>
          </a:p>
          <a:p>
            <a:pPr>
              <a:buClr>
                <a:srgbClr val="000000"/>
              </a:buClr>
              <a:buSzPct val="100000"/>
            </a:pPr>
            <a:r>
              <a:rPr lang="es-AR" altLang="es-AR" sz="2000" dirty="0">
                <a:latin typeface="Arial Narrow" panose="020B0606020202030204" pitchFamily="34" charset="0"/>
              </a:rPr>
              <a:t>PARTICIPATIVA</a:t>
            </a:r>
          </a:p>
        </p:txBody>
      </p:sp>
      <p:sp>
        <p:nvSpPr>
          <p:cNvPr id="6149" name="Rectángulo: esquinas redondeadas 8">
            <a:extLst>
              <a:ext uri="{FF2B5EF4-FFF2-40B4-BE49-F238E27FC236}">
                <a16:creationId xmlns:a16="http://schemas.microsoft.com/office/drawing/2014/main" id="{B83D4175-6833-466F-86D3-9F0232D94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1341438"/>
            <a:ext cx="2298700" cy="7921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B343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r>
              <a:rPr lang="es-AR" altLang="es-AR" sz="2000">
                <a:latin typeface="Arial Narrow" panose="020B0606020202030204" pitchFamily="34" charset="0"/>
              </a:rPr>
              <a:t>Plan de acción formulado, ejecutado</a:t>
            </a:r>
          </a:p>
        </p:txBody>
      </p:sp>
      <p:sp>
        <p:nvSpPr>
          <p:cNvPr id="6150" name="Rectángulo: esquinas redondeadas 10">
            <a:extLst>
              <a:ext uri="{FF2B5EF4-FFF2-40B4-BE49-F238E27FC236}">
                <a16:creationId xmlns:a16="http://schemas.microsoft.com/office/drawing/2014/main" id="{2F38EE5E-4E62-4FE2-9CD1-E4A088F3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303" y="1201302"/>
            <a:ext cx="1993056" cy="10874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r>
              <a:rPr lang="es-AR" altLang="es-AR" sz="2000" dirty="0">
                <a:latin typeface="Arial Narrow" panose="020B0606020202030204" pitchFamily="34" charset="0"/>
              </a:rPr>
              <a:t>Gestión escolar abierta/consultiva. Cultura evaluativa</a:t>
            </a:r>
          </a:p>
        </p:txBody>
      </p:sp>
      <p:sp>
        <p:nvSpPr>
          <p:cNvPr id="6151" name="Rectángulo: esquinas redondeadas 11">
            <a:extLst>
              <a:ext uri="{FF2B5EF4-FFF2-40B4-BE49-F238E27FC236}">
                <a16:creationId xmlns:a16="http://schemas.microsoft.com/office/drawing/2014/main" id="{14B2767B-3963-4881-925B-E2FE267DD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945" y="5271171"/>
            <a:ext cx="2139950" cy="79216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r>
              <a:rPr lang="es-AR" altLang="es-AR" sz="2000" dirty="0">
                <a:latin typeface="Arial Narrow" panose="020B0606020202030204" pitchFamily="34" charset="0"/>
              </a:rPr>
              <a:t>Formación docente desde la práctica</a:t>
            </a:r>
          </a:p>
        </p:txBody>
      </p:sp>
      <p:sp>
        <p:nvSpPr>
          <p:cNvPr id="6152" name="Rectángulo: esquinas redondeadas 12">
            <a:extLst>
              <a:ext uri="{FF2B5EF4-FFF2-40B4-BE49-F238E27FC236}">
                <a16:creationId xmlns:a16="http://schemas.microsoft.com/office/drawing/2014/main" id="{E932782D-AA43-44FE-AAE8-A3E6A58DF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971" y="5217953"/>
            <a:ext cx="2634143" cy="796954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r>
              <a:rPr lang="es-AR" altLang="es-AR" sz="2000" dirty="0">
                <a:latin typeface="Arial Narrow" panose="020B0606020202030204" pitchFamily="34" charset="0"/>
              </a:rPr>
              <a:t>Mejoras en modalidades pedagógicas</a:t>
            </a:r>
          </a:p>
        </p:txBody>
      </p:sp>
      <p:sp>
        <p:nvSpPr>
          <p:cNvPr id="6153" name="Rectángulo: esquinas redondeadas 13">
            <a:extLst>
              <a:ext uri="{FF2B5EF4-FFF2-40B4-BE49-F238E27FC236}">
                <a16:creationId xmlns:a16="http://schemas.microsoft.com/office/drawing/2014/main" id="{4AB736EE-36F9-4393-97F0-8C57250B4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551" y="3112316"/>
            <a:ext cx="2978092" cy="81373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</a:pPr>
            <a:r>
              <a:rPr lang="es-AR" altLang="es-AR" dirty="0">
                <a:latin typeface="Arial Narrow" panose="020B0606020202030204" pitchFamily="34" charset="0"/>
              </a:rPr>
              <a:t>ESCUELAS INTELIGENTES. MEJORAS EN APRENDIZAJES</a:t>
            </a:r>
          </a:p>
        </p:txBody>
      </p:sp>
      <p:cxnSp>
        <p:nvCxnSpPr>
          <p:cNvPr id="6154" name="Conector recto de flecha 7">
            <a:extLst>
              <a:ext uri="{FF2B5EF4-FFF2-40B4-BE49-F238E27FC236}">
                <a16:creationId xmlns:a16="http://schemas.microsoft.com/office/drawing/2014/main" id="{0AB96642-7326-4152-ADCC-5C074C35DA19}"/>
              </a:ext>
            </a:extLst>
          </p:cNvPr>
          <p:cNvCxnSpPr>
            <a:cxnSpLocks noChangeShapeType="1"/>
            <a:endCxn id="6149" idx="1"/>
          </p:cNvCxnSpPr>
          <p:nvPr/>
        </p:nvCxnSpPr>
        <p:spPr bwMode="auto">
          <a:xfrm flipV="1">
            <a:off x="1919288" y="1738314"/>
            <a:ext cx="1439862" cy="1438275"/>
          </a:xfrm>
          <a:prstGeom prst="straightConnector1">
            <a:avLst/>
          </a:prstGeom>
          <a:noFill/>
          <a:ln w="57150" algn="ctr">
            <a:solidFill>
              <a:srgbClr val="B3437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5" name="Conector recto de flecha 15">
            <a:extLst>
              <a:ext uri="{FF2B5EF4-FFF2-40B4-BE49-F238E27FC236}">
                <a16:creationId xmlns:a16="http://schemas.microsoft.com/office/drawing/2014/main" id="{9E8AAAB6-A9D8-4F3D-9F5A-739C538F86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3751" y="4005264"/>
            <a:ext cx="1275067" cy="1514692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6" name="Conector recto de flecha 19">
            <a:extLst>
              <a:ext uri="{FF2B5EF4-FFF2-40B4-BE49-F238E27FC236}">
                <a16:creationId xmlns:a16="http://schemas.microsoft.com/office/drawing/2014/main" id="{CA7D082A-62C4-4378-86E9-BC704BD5E9F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34506" y="5658864"/>
            <a:ext cx="1193465" cy="1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7" name="Conector recto de flecha 26623">
            <a:extLst>
              <a:ext uri="{FF2B5EF4-FFF2-40B4-BE49-F238E27FC236}">
                <a16:creationId xmlns:a16="http://schemas.microsoft.com/office/drawing/2014/main" id="{E39185B9-62EF-4318-BE60-4B24D26B97F3}"/>
              </a:ext>
            </a:extLst>
          </p:cNvPr>
          <p:cNvCxnSpPr>
            <a:cxnSpLocks noChangeShapeType="1"/>
            <a:stCxn id="6149" idx="3"/>
            <a:endCxn id="6150" idx="1"/>
          </p:cNvCxnSpPr>
          <p:nvPr/>
        </p:nvCxnSpPr>
        <p:spPr bwMode="auto">
          <a:xfrm>
            <a:off x="5657850" y="1737519"/>
            <a:ext cx="969453" cy="7502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8" name="Conector recto de flecha 26628">
            <a:extLst>
              <a:ext uri="{FF2B5EF4-FFF2-40B4-BE49-F238E27FC236}">
                <a16:creationId xmlns:a16="http://schemas.microsoft.com/office/drawing/2014/main" id="{FBBC0841-0626-4AAC-9828-F03BECCB54BF}"/>
              </a:ext>
            </a:extLst>
          </p:cNvPr>
          <p:cNvCxnSpPr>
            <a:cxnSpLocks/>
          </p:cNvCxnSpPr>
          <p:nvPr/>
        </p:nvCxnSpPr>
        <p:spPr bwMode="auto">
          <a:xfrm>
            <a:off x="8611970" y="1862467"/>
            <a:ext cx="1404485" cy="1233071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9" name="Conector recto de flecha 26630">
            <a:extLst>
              <a:ext uri="{FF2B5EF4-FFF2-40B4-BE49-F238E27FC236}">
                <a16:creationId xmlns:a16="http://schemas.microsoft.com/office/drawing/2014/main" id="{A75DAE21-2EFE-466D-98F9-DC523EFEB231}"/>
              </a:ext>
            </a:extLst>
          </p:cNvPr>
          <p:cNvCxnSpPr>
            <a:cxnSpLocks noChangeShapeType="1"/>
            <a:endCxn id="6153" idx="2"/>
          </p:cNvCxnSpPr>
          <p:nvPr/>
        </p:nvCxnSpPr>
        <p:spPr bwMode="auto">
          <a:xfrm flipV="1">
            <a:off x="9387281" y="3926048"/>
            <a:ext cx="826316" cy="1627466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60" name="Imagen 8">
            <a:extLst>
              <a:ext uri="{FF2B5EF4-FFF2-40B4-BE49-F238E27FC236}">
                <a16:creationId xmlns:a16="http://schemas.microsoft.com/office/drawing/2014/main" id="{70CA879A-5DD1-4314-A8CB-BFB67395F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96" y="2370605"/>
            <a:ext cx="5343787" cy="268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A18FEFE-6D03-4376-8158-B7AFE2F6A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8" y="180524"/>
            <a:ext cx="31115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Text Box 1">
            <a:extLst>
              <a:ext uri="{FF2B5EF4-FFF2-40B4-BE49-F238E27FC236}">
                <a16:creationId xmlns:a16="http://schemas.microsoft.com/office/drawing/2014/main" id="{5B1C4EAD-8D8B-4910-AEFA-1224DE8A9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044" y="146968"/>
            <a:ext cx="706353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SzPct val="100000"/>
            </a:pPr>
            <a:r>
              <a:rPr lang="es-ES" altLang="es-AR" sz="3600" b="1" dirty="0">
                <a:solidFill>
                  <a:srgbClr val="009A75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EL PROCESO DE DISE</a:t>
            </a:r>
            <a:r>
              <a:rPr lang="es-AR" altLang="es-AR" sz="3600" b="1" dirty="0">
                <a:solidFill>
                  <a:srgbClr val="009A75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ÑO</a:t>
            </a:r>
            <a:endParaRPr lang="es-ES" altLang="es-AR" sz="3600" b="1" dirty="0">
              <a:solidFill>
                <a:srgbClr val="009A75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SzPct val="100000"/>
            </a:pPr>
            <a:endParaRPr lang="es-ES" altLang="es-AR" sz="3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SzPct val="100000"/>
            </a:pPr>
            <a:endParaRPr lang="es-ES" altLang="es-AR" sz="3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220" name="Rectángulo 3">
            <a:extLst>
              <a:ext uri="{FF2B5EF4-FFF2-40B4-BE49-F238E27FC236}">
                <a16:creationId xmlns:a16="http://schemas.microsoft.com/office/drawing/2014/main" id="{F17B2316-682F-4462-A837-A64F3019A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160" y="916440"/>
            <a:ext cx="8019876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s-AR" altLang="es-AR" sz="2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Generación colectiva de conocimiento.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es-AR" altLang="es-AR" sz="2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s-AR" altLang="es-AR" sz="2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Estudio previo en 3 provincias; cuestionarios, talleres y entrevistas, con todos los actores implicados y talleres con reconocidos expertos, focalizando en: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AR" altLang="es-AR" sz="2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Significado de la calidad educativa; aspectos relevantes.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AR" altLang="es-AR" sz="2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Importancia / viabilidad de realizar evaluación escolar.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endParaRPr lang="es-AR" altLang="es-AR" sz="2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342900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s-AR" altLang="es-AR" sz="2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Versión preliminar sometida a: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AR" altLang="es-AR" sz="2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Juicio de expertos.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AR" altLang="es-AR" sz="2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Talleres con directivos y docentes de varias provincias.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AR" altLang="es-AR" sz="2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Puesta a prueba en escuelas provinciales. </a:t>
            </a:r>
          </a:p>
          <a:p>
            <a:pPr marL="0" lvl="1">
              <a:buClr>
                <a:schemeClr val="accent1">
                  <a:lumMod val="75000"/>
                </a:schemeClr>
              </a:buClr>
              <a:defRPr/>
            </a:pPr>
            <a:endParaRPr lang="es-AR" altLang="es-AR" sz="2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342900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s-AR" altLang="es-AR" sz="2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Sucesivas ediciones actualizadas del método incluyendo aprendizajes / aportes de las aplicaciones.</a:t>
            </a:r>
          </a:p>
        </p:txBody>
      </p:sp>
      <p:pic>
        <p:nvPicPr>
          <p:cNvPr id="7173" name="Imagen 3">
            <a:extLst>
              <a:ext uri="{FF2B5EF4-FFF2-40B4-BE49-F238E27FC236}">
                <a16:creationId xmlns:a16="http://schemas.microsoft.com/office/drawing/2014/main" id="{990BFE30-AC8C-4637-8C98-252B4368C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25" y="1220292"/>
            <a:ext cx="28797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n 4">
            <a:extLst>
              <a:ext uri="{FF2B5EF4-FFF2-40B4-BE49-F238E27FC236}">
                <a16:creationId xmlns:a16="http://schemas.microsoft.com/office/drawing/2014/main" id="{549D2B96-DCF5-418A-AD10-4C368624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9" y="4020191"/>
            <a:ext cx="28813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F4D9D443-0F60-44C0-B882-2CF9C48B2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900"/>
            <a:ext cx="4353886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2 Rectángulo">
            <a:extLst>
              <a:ext uri="{FF2B5EF4-FFF2-40B4-BE49-F238E27FC236}">
                <a16:creationId xmlns:a16="http://schemas.microsoft.com/office/drawing/2014/main" id="{310DF08D-B4E6-4A94-B61F-DA5935943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717" y="262201"/>
            <a:ext cx="5478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SzPct val="100000"/>
            </a:pPr>
            <a:r>
              <a:rPr lang="es-ES" altLang="es-AR" sz="3600" b="1" dirty="0">
                <a:solidFill>
                  <a:srgbClr val="009A75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¿QUÉ SE EVALÚA?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113D8BD-8652-4AC0-BE50-7D8B3C0F3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599430"/>
              </p:ext>
            </p:extLst>
          </p:nvPr>
        </p:nvGraphicFramePr>
        <p:xfrm>
          <a:off x="209726" y="1375794"/>
          <a:ext cx="11769754" cy="4535239"/>
        </p:xfrm>
        <a:graphic>
          <a:graphicData uri="http://schemas.openxmlformats.org/drawingml/2006/table">
            <a:tbl>
              <a:tblPr firstRow="1" bandRow="1"/>
              <a:tblGrid>
                <a:gridCol w="3556931">
                  <a:extLst>
                    <a:ext uri="{9D8B030D-6E8A-4147-A177-3AD203B41FA5}">
                      <a16:colId xmlns:a16="http://schemas.microsoft.com/office/drawing/2014/main" val="379900274"/>
                    </a:ext>
                  </a:extLst>
                </a:gridCol>
                <a:gridCol w="8212823">
                  <a:extLst>
                    <a:ext uri="{9D8B030D-6E8A-4147-A177-3AD203B41FA5}">
                      <a16:colId xmlns:a16="http://schemas.microsoft.com/office/drawing/2014/main" val="2479810702"/>
                    </a:ext>
                  </a:extLst>
                </a:gridCol>
              </a:tblGrid>
              <a:tr h="869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SimSun"/>
                        </a:defRPr>
                      </a:lvl9pPr>
                    </a:lstStyle>
                    <a:p>
                      <a:r>
                        <a:rPr lang="es-AR" sz="24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 DIMENSIONES de la CALIDAD EDUCATIVA</a:t>
                      </a:r>
                    </a:p>
                  </a:txBody>
                  <a:tcPr marL="91436" marR="91436" marT="45728" marB="4572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SimSun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s-AR" sz="2400" b="1" kern="12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Principales contenidos de VARIABLES e INDICADORES</a:t>
                      </a:r>
                    </a:p>
                  </a:txBody>
                  <a:tcPr marL="91436" marR="91436" marT="45728" marB="4572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079929"/>
                  </a:ext>
                </a:extLst>
              </a:tr>
              <a:tr h="1104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dirty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I. Resultados y trayectorias educativas de NNAA</a:t>
                      </a:r>
                      <a:endParaRPr lang="es-AR" sz="20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36" marR="91436" marT="45728" marB="4572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dirty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Impactos en distintos aprendizajes / capacidades &amp; habilidades de NNAA; matrícula y trayectorias escolares = rendimientos, repitencia, sobreedad, ausentismo, abandono, NNAA trabajadores, maternidad / paternidad, embarazos. </a:t>
                      </a:r>
                      <a:endParaRPr lang="es-AR" sz="20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36" marR="91436" marT="45728" marB="4572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544099"/>
                  </a:ext>
                </a:extLst>
              </a:tr>
              <a:tr h="9230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dirty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II. Gestión pedagógica, perfiles y desempeños docentes</a:t>
                      </a:r>
                      <a:endParaRPr lang="es-AR" sz="20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36" marR="91436" marT="45728" marB="4572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dirty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Formación y actualización, metodologías pedagógicas, capacidades y desempeños pedagógicos de los docentes en el aula, evaluación.</a:t>
                      </a:r>
                      <a:endParaRPr lang="es-AR" sz="20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36" marR="91436" marT="45728" marB="4572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309"/>
                  </a:ext>
                </a:extLst>
              </a:tr>
              <a:tr h="1349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dirty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III. Gestión y desempeño institucional</a:t>
                      </a:r>
                      <a:endParaRPr lang="es-AR" sz="20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36" marR="91436" marT="45728" marB="4572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SimSun"/>
                        </a:defRPr>
                      </a:lvl9pPr>
                    </a:lstStyle>
                    <a:p>
                      <a:r>
                        <a:rPr lang="es-AR" sz="2000" b="1" kern="1200" dirty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Misión compartida, estilos de conducción, participación, clima escolar, entorno protector y promotor de derechos de NNAA. Aspectos de infraestructura, equipamientos y mobiliarios. </a:t>
                      </a:r>
                      <a:endParaRPr lang="es-AR" sz="20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36" marR="91436" marT="45728" marB="4572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555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E15F0C9-C35E-428B-AA1B-095E264AA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0" y="265128"/>
            <a:ext cx="33591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9" name="Text Box 1">
            <a:extLst>
              <a:ext uri="{FF2B5EF4-FFF2-40B4-BE49-F238E27FC236}">
                <a16:creationId xmlns:a16="http://schemas.microsoft.com/office/drawing/2014/main" id="{60D8A0FE-DE1C-4262-96B8-EE777C7C0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028" y="176693"/>
            <a:ext cx="6319486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SzPct val="100000"/>
            </a:pPr>
            <a:r>
              <a:rPr lang="es-ES" altLang="es-AR" sz="3600" b="1" dirty="0">
                <a:solidFill>
                  <a:srgbClr val="009A75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¿EN QUÉ CONSISTE?</a:t>
            </a:r>
          </a:p>
          <a:p>
            <a:pPr eaLnBrk="1" hangingPunct="1">
              <a:buSzPct val="100000"/>
            </a:pPr>
            <a:endParaRPr lang="es-ES" altLang="es-AR" sz="3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SzPct val="100000"/>
            </a:pPr>
            <a:endParaRPr lang="es-ES" altLang="es-AR" sz="3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220" name="Rectángulo 3">
            <a:extLst>
              <a:ext uri="{FF2B5EF4-FFF2-40B4-BE49-F238E27FC236}">
                <a16:creationId xmlns:a16="http://schemas.microsoft.com/office/drawing/2014/main" id="{F17B2316-682F-4462-A837-A64F3019A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160" y="1152858"/>
            <a:ext cx="795276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s-AR" altLang="es-AR" sz="2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Herramienta amigable que define los principales conceptos y la metodología; describe los pasos a seguir.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es-AR" altLang="es-AR" sz="2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s-AR" altLang="es-AR" sz="2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Los gobiernos provinciales acuerdan s/operativos: eligen 50 a 100 escuelas, integran un equipo técnico y autorizan 4 jornadas para esas escuelas.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es-AR" altLang="es-AR" sz="2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s-AR" altLang="es-AR" sz="2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Son 6 o 7 ejercicios básicos y varios opcionales = c/escuela los completa en forma colectiva mediante trabajos de a pares o grupales y 4 jornadas plenarias para consensuar.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es-AR" altLang="es-AR" sz="2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s-AR" altLang="es-AR" sz="2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Brinda instrumentos p/registros, monitoreo, sistematización.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es-AR" altLang="es-AR" sz="2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s-AR" altLang="es-AR" sz="2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Duración de c/operativo: 3 a 4 meses.</a:t>
            </a: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  <a:r>
              <a:rPr lang="es-AR" altLang="es-AR" sz="2200" dirty="0"/>
              <a:t> </a:t>
            </a:r>
          </a:p>
        </p:txBody>
      </p:sp>
      <p:pic>
        <p:nvPicPr>
          <p:cNvPr id="9221" name="Imagen 2">
            <a:extLst>
              <a:ext uri="{FF2B5EF4-FFF2-40B4-BE49-F238E27FC236}">
                <a16:creationId xmlns:a16="http://schemas.microsoft.com/office/drawing/2014/main" id="{33B9167C-E4F7-4CBF-A057-92BC26B88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7" y="1335526"/>
            <a:ext cx="30972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agen 1">
            <a:extLst>
              <a:ext uri="{FF2B5EF4-FFF2-40B4-BE49-F238E27FC236}">
                <a16:creationId xmlns:a16="http://schemas.microsoft.com/office/drawing/2014/main" id="{7CC14F98-2ECC-4C31-89EC-D8ABAD444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1" y="3707949"/>
            <a:ext cx="31686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84DD3C7-68E1-4B7D-92E9-23191D2AC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7" y="201000"/>
            <a:ext cx="3359187" cy="634039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E1512CEF-CF02-48B2-A969-FDC49E2C2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582" y="185082"/>
            <a:ext cx="6319486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SzPct val="100000"/>
            </a:pPr>
            <a:r>
              <a:rPr lang="es-ES" altLang="es-AR" sz="3600" b="1" dirty="0">
                <a:solidFill>
                  <a:srgbClr val="009A75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EJERCICIOS BÁSICOS</a:t>
            </a:r>
          </a:p>
          <a:p>
            <a:pPr eaLnBrk="1" hangingPunct="1">
              <a:buSzPct val="100000"/>
            </a:pPr>
            <a:endParaRPr lang="es-ES" altLang="es-AR" sz="3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SzPct val="100000"/>
            </a:pPr>
            <a:endParaRPr lang="es-ES" altLang="es-AR" sz="2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9AB8AEC-4437-486B-B34C-A2BB23B27F67}"/>
              </a:ext>
            </a:extLst>
          </p:cNvPr>
          <p:cNvSpPr/>
          <p:nvPr/>
        </p:nvSpPr>
        <p:spPr>
          <a:xfrm>
            <a:off x="4462943" y="1134422"/>
            <a:ext cx="754170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434"/>
              </a:buClr>
              <a:buFont typeface="+mj-lt"/>
              <a:buAutoNum type="arabicPeriod"/>
            </a:pPr>
            <a:r>
              <a:rPr lang="es-A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Sistematización de datos – registros – de la escuela para los últimos cinco ciclos lectivos completos.</a:t>
            </a:r>
          </a:p>
          <a:p>
            <a:pPr marL="457200" indent="-457200">
              <a:buClr>
                <a:srgbClr val="007434"/>
              </a:buClr>
              <a:buFont typeface="+mj-lt"/>
              <a:buAutoNum type="arabicPeriod"/>
            </a:pPr>
            <a:r>
              <a:rPr lang="es-A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Encuesta (+ taller) con familiares de estudiantes</a:t>
            </a:r>
          </a:p>
          <a:p>
            <a:pPr marL="457200" indent="-457200">
              <a:buClr>
                <a:srgbClr val="007434"/>
              </a:buClr>
              <a:buFont typeface="+mj-lt"/>
              <a:buAutoNum type="arabicPeriod"/>
            </a:pPr>
            <a:r>
              <a:rPr lang="es-A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Misión de la escuela (taller).</a:t>
            </a:r>
          </a:p>
          <a:p>
            <a:pPr marL="457200" indent="-457200">
              <a:buClr>
                <a:srgbClr val="007434"/>
              </a:buClr>
              <a:buFont typeface="+mj-lt"/>
              <a:buAutoNum type="arabicPeriod"/>
            </a:pPr>
            <a:r>
              <a:rPr lang="es-A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Significado de calidad educativa en la escuela (taller). </a:t>
            </a:r>
          </a:p>
          <a:p>
            <a:pPr marL="457200" indent="-457200">
              <a:buClr>
                <a:srgbClr val="007434"/>
              </a:buClr>
              <a:buFont typeface="+mj-lt"/>
              <a:buAutoNum type="arabicPeriod"/>
            </a:pPr>
            <a:r>
              <a:rPr lang="es-A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Valoración de variables e indicadores de la calidad educativa; priorización de problemas y propuestas de acciones superadoras (trabajo individual, entre pares y taller).</a:t>
            </a:r>
          </a:p>
          <a:p>
            <a:pPr marL="457200" indent="-457200">
              <a:buClr>
                <a:srgbClr val="007434"/>
              </a:buClr>
              <a:buFont typeface="+mj-lt"/>
              <a:buAutoNum type="arabicPeriod"/>
            </a:pPr>
            <a:r>
              <a:rPr lang="es-A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Plan de Acción para la mejora de la calidad educativa (formulación preliminar del grupo promotor </a:t>
            </a:r>
            <a:r>
              <a:rPr lang="es-AR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discusión / acuerdos </a:t>
            </a:r>
            <a:r>
              <a:rPr lang="es-A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 taller). </a:t>
            </a:r>
          </a:p>
          <a:p>
            <a:pPr marL="457200" indent="-457200">
              <a:buClr>
                <a:srgbClr val="007434"/>
              </a:buClr>
              <a:buFont typeface="+mj-lt"/>
              <a:buAutoNum type="arabicPeriod"/>
            </a:pPr>
            <a:endParaRPr lang="es-AR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007434"/>
              </a:buClr>
            </a:pPr>
            <a:r>
              <a:rPr lang="es-A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 escuelas de nivel inicial (jardines) y primarias se agrega otro ejercicio (previo al 5): Consulta a los niños o estudiantes (taller con dinámicas de juego acordes al tramo etario).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1699F6-B700-40AA-AB05-CA8C7B756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83" y="1627463"/>
            <a:ext cx="3624044" cy="39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45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D46C05F1-E325-41DF-9204-0E5305B2E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9" y="262200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Text Box 2">
            <a:extLst>
              <a:ext uri="{FF2B5EF4-FFF2-40B4-BE49-F238E27FC236}">
                <a16:creationId xmlns:a16="http://schemas.microsoft.com/office/drawing/2014/main" id="{0B4E5C25-2333-4E97-9DE3-E09BA703D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AR" altLang="es-AR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3516B39-28E9-48C2-8DE0-E866296C8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91" y="249485"/>
            <a:ext cx="785209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SzPct val="100000"/>
            </a:pPr>
            <a:r>
              <a:rPr lang="es-ES" altLang="es-AR" sz="3200" b="1" dirty="0">
                <a:solidFill>
                  <a:srgbClr val="009A75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ALCANCE  DE LAS APLICACIONES</a:t>
            </a:r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2488F49F-3C9A-4D74-99FC-4B3A6C639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2" y="1270265"/>
            <a:ext cx="11031522" cy="112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5143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90000"/>
              </a:lnSpc>
              <a:spcBef>
                <a:spcPts val="650"/>
              </a:spcBef>
              <a:buClr>
                <a:srgbClr val="00B050"/>
              </a:buClr>
              <a:buSzPct val="100000"/>
            </a:pPr>
            <a:r>
              <a:rPr lang="es-AR" altLang="es-AR" sz="22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Entre 2007 y 2017 el método se aplicó en SIETE (7) PROVINCIAS ARGENTINAS: Buenos Aires, Chaco, Jujuy, Misiones, Salta, Santiago del Estero y Tucumán. Según nivel educativo:</a:t>
            </a:r>
            <a:endParaRPr lang="es-ES" altLang="es-AR" sz="22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46" name="Imagen 1">
            <a:extLst>
              <a:ext uri="{FF2B5EF4-FFF2-40B4-BE49-F238E27FC236}">
                <a16:creationId xmlns:a16="http://schemas.microsoft.com/office/drawing/2014/main" id="{4FF7DCAC-88FE-495F-9C06-805ACB3BD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8" y="2491530"/>
            <a:ext cx="11056690" cy="370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531906B0-AD1E-4C5D-A4EB-7BD413C91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0" y="261487"/>
            <a:ext cx="33591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1" name="Text Box 2">
            <a:extLst>
              <a:ext uri="{FF2B5EF4-FFF2-40B4-BE49-F238E27FC236}">
                <a16:creationId xmlns:a16="http://schemas.microsoft.com/office/drawing/2014/main" id="{31506E9D-A366-437A-BA8E-E8ADC88D0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AR" altLang="es-AR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A9410EF-91E7-47B1-B4A6-E2AD77091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240" y="215929"/>
            <a:ext cx="5795962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SzPct val="100000"/>
            </a:pPr>
            <a:r>
              <a:rPr lang="es-ES" altLang="es-AR" sz="3400" b="1" dirty="0">
                <a:solidFill>
                  <a:srgbClr val="009A75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ACTORES IMPLICADOS</a:t>
            </a:r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BD2D1AF1-BAD1-4FC8-9D3C-6A437259A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4062414"/>
            <a:ext cx="3240087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514350" indent="-5143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90000"/>
              </a:lnSpc>
              <a:spcBef>
                <a:spcPts val="650"/>
              </a:spcBef>
              <a:buClr>
                <a:srgbClr val="00B050"/>
              </a:buClr>
              <a:buSzPct val="100000"/>
            </a:pPr>
            <a:endParaRPr lang="es-ES" altLang="es-AR" sz="300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1412CBF6-4D46-418A-83AA-F5DFB0654CA0}"/>
              </a:ext>
            </a:extLst>
          </p:cNvPr>
          <p:cNvSpPr/>
          <p:nvPr/>
        </p:nvSpPr>
        <p:spPr>
          <a:xfrm>
            <a:off x="5087939" y="1125538"/>
            <a:ext cx="5400675" cy="54467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s-ES" sz="2400" b="1" kern="0" dirty="0">
                <a:solidFill>
                  <a:srgbClr val="007434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DENTRO DE C/ESCUELA</a:t>
            </a:r>
          </a:p>
          <a:p>
            <a:pPr marL="457200" indent="-457200" algn="ctr">
              <a:spcBef>
                <a:spcPts val="800"/>
              </a:spcBef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Equipos Directivos</a:t>
            </a:r>
          </a:p>
          <a:p>
            <a:pPr marL="457200" indent="-457200" algn="ctr">
              <a:spcBef>
                <a:spcPts val="800"/>
              </a:spcBef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AR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Planteles: docentes, asesores pedagógicos, personal no docente…</a:t>
            </a:r>
          </a:p>
          <a:p>
            <a:pPr marL="457200" indent="-457200" algn="ctr">
              <a:spcBef>
                <a:spcPts val="800"/>
              </a:spcBef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Niños/as y adolescentes (NNAA)</a:t>
            </a:r>
          </a:p>
          <a:p>
            <a:pPr algn="ctr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endParaRPr lang="es-ES" sz="2400" b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s-ES" sz="2400" b="1" kern="0" dirty="0">
                <a:solidFill>
                  <a:srgbClr val="007434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Y ADEMÁS</a:t>
            </a:r>
          </a:p>
          <a:p>
            <a:pPr marL="457200" indent="-457200" algn="ctr">
              <a:spcBef>
                <a:spcPts val="800"/>
              </a:spcBef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Familiares de NNAA</a:t>
            </a:r>
          </a:p>
          <a:p>
            <a:pPr marL="457200" indent="-457200" algn="ctr">
              <a:spcBef>
                <a:spcPts val="800"/>
              </a:spcBef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Supervisores </a:t>
            </a:r>
          </a:p>
          <a:p>
            <a:pPr marL="457200" indent="-457200" algn="ctr">
              <a:spcBef>
                <a:spcPts val="800"/>
              </a:spcBef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Autoridades provinciales</a:t>
            </a:r>
          </a:p>
          <a:p>
            <a:pPr marL="457200" indent="-457200" algn="ctr">
              <a:spcBef>
                <a:spcPts val="800"/>
              </a:spcBef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Funcionarios educativos</a:t>
            </a:r>
          </a:p>
        </p:txBody>
      </p:sp>
      <p:pic>
        <p:nvPicPr>
          <p:cNvPr id="12295" name="Imagen 2">
            <a:extLst>
              <a:ext uri="{FF2B5EF4-FFF2-40B4-BE49-F238E27FC236}">
                <a16:creationId xmlns:a16="http://schemas.microsoft.com/office/drawing/2014/main" id="{1C0AA122-ACC1-4A6C-95D0-EB4E48F96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74" y="1608575"/>
            <a:ext cx="25923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Imagen 1">
            <a:extLst>
              <a:ext uri="{FF2B5EF4-FFF2-40B4-BE49-F238E27FC236}">
                <a16:creationId xmlns:a16="http://schemas.microsoft.com/office/drawing/2014/main" id="{361B58C2-50A9-46DD-9519-5D0C55DBC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66" y="4300989"/>
            <a:ext cx="29511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1615</Words>
  <Application>Microsoft Office PowerPoint</Application>
  <PresentationFormat>Panorámica</PresentationFormat>
  <Paragraphs>243</Paragraphs>
  <Slides>28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7" baseType="lpstr">
      <vt:lpstr>Arial Unicode MS</vt:lpstr>
      <vt:lpstr>Arial</vt:lpstr>
      <vt:lpstr>Arial Black</vt:lpstr>
      <vt:lpstr>Arial Narrow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–   Estudio de efectos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Olga Nirenberg</dc:creator>
  <cp:lastModifiedBy>Olga Nirenberg</cp:lastModifiedBy>
  <cp:revision>30</cp:revision>
  <dcterms:created xsi:type="dcterms:W3CDTF">2019-11-02T10:51:56Z</dcterms:created>
  <dcterms:modified xsi:type="dcterms:W3CDTF">2019-11-13T11:05:41Z</dcterms:modified>
</cp:coreProperties>
</file>